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93665" r:id="rId1"/>
  </p:sldMasterIdLst>
  <p:notesMasterIdLst>
    <p:notesMasterId r:id="rId56"/>
  </p:notesMasterIdLst>
  <p:handoutMasterIdLst>
    <p:handoutMasterId r:id="rId57"/>
  </p:handoutMasterIdLst>
  <p:sldIdLst>
    <p:sldId id="790" r:id="rId2"/>
    <p:sldId id="997" r:id="rId3"/>
    <p:sldId id="999" r:id="rId4"/>
    <p:sldId id="998" r:id="rId5"/>
    <p:sldId id="1000" r:id="rId6"/>
    <p:sldId id="949" r:id="rId7"/>
    <p:sldId id="950" r:id="rId8"/>
    <p:sldId id="953" r:id="rId9"/>
    <p:sldId id="971" r:id="rId10"/>
    <p:sldId id="968" r:id="rId11"/>
    <p:sldId id="979" r:id="rId12"/>
    <p:sldId id="986" r:id="rId13"/>
    <p:sldId id="951" r:id="rId14"/>
    <p:sldId id="980" r:id="rId15"/>
    <p:sldId id="954" r:id="rId16"/>
    <p:sldId id="972" r:id="rId17"/>
    <p:sldId id="973" r:id="rId18"/>
    <p:sldId id="1009" r:id="rId19"/>
    <p:sldId id="1011" r:id="rId20"/>
    <p:sldId id="1007" r:id="rId21"/>
    <p:sldId id="955" r:id="rId22"/>
    <p:sldId id="981" r:id="rId23"/>
    <p:sldId id="982" r:id="rId24"/>
    <p:sldId id="957" r:id="rId25"/>
    <p:sldId id="974" r:id="rId26"/>
    <p:sldId id="975" r:id="rId27"/>
    <p:sldId id="976" r:id="rId28"/>
    <p:sldId id="959" r:id="rId29"/>
    <p:sldId id="1014" r:id="rId30"/>
    <p:sldId id="961" r:id="rId31"/>
    <p:sldId id="977" r:id="rId32"/>
    <p:sldId id="978" r:id="rId33"/>
    <p:sldId id="1010" r:id="rId34"/>
    <p:sldId id="965" r:id="rId35"/>
    <p:sldId id="984" r:id="rId36"/>
    <p:sldId id="967" r:id="rId37"/>
    <p:sldId id="962" r:id="rId38"/>
    <p:sldId id="985" r:id="rId39"/>
    <p:sldId id="964" r:id="rId40"/>
    <p:sldId id="987" r:id="rId41"/>
    <p:sldId id="1003" r:id="rId42"/>
    <p:sldId id="1004" r:id="rId43"/>
    <p:sldId id="988" r:id="rId44"/>
    <p:sldId id="1005" r:id="rId45"/>
    <p:sldId id="1001" r:id="rId46"/>
    <p:sldId id="989" r:id="rId47"/>
    <p:sldId id="990" r:id="rId48"/>
    <p:sldId id="991" r:id="rId49"/>
    <p:sldId id="992" r:id="rId50"/>
    <p:sldId id="1002" r:id="rId51"/>
    <p:sldId id="995" r:id="rId52"/>
    <p:sldId id="996" r:id="rId53"/>
    <p:sldId id="1012" r:id="rId54"/>
    <p:sldId id="783" r:id="rId5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0A11BA0-CB02-4E0A-B269-DD61F714935F}">
          <p14:sldIdLst>
            <p14:sldId id="790"/>
            <p14:sldId id="997"/>
            <p14:sldId id="999"/>
            <p14:sldId id="998"/>
            <p14:sldId id="1000"/>
            <p14:sldId id="949"/>
            <p14:sldId id="950"/>
            <p14:sldId id="953"/>
            <p14:sldId id="971"/>
            <p14:sldId id="968"/>
            <p14:sldId id="979"/>
            <p14:sldId id="986"/>
            <p14:sldId id="951"/>
            <p14:sldId id="980"/>
            <p14:sldId id="954"/>
            <p14:sldId id="972"/>
            <p14:sldId id="973"/>
            <p14:sldId id="1009"/>
            <p14:sldId id="1011"/>
            <p14:sldId id="1007"/>
            <p14:sldId id="955"/>
            <p14:sldId id="981"/>
            <p14:sldId id="982"/>
            <p14:sldId id="957"/>
            <p14:sldId id="974"/>
            <p14:sldId id="975"/>
            <p14:sldId id="976"/>
            <p14:sldId id="959"/>
            <p14:sldId id="1014"/>
            <p14:sldId id="961"/>
            <p14:sldId id="977"/>
            <p14:sldId id="978"/>
            <p14:sldId id="1010"/>
            <p14:sldId id="965"/>
            <p14:sldId id="984"/>
            <p14:sldId id="967"/>
            <p14:sldId id="962"/>
            <p14:sldId id="985"/>
            <p14:sldId id="964"/>
            <p14:sldId id="987"/>
            <p14:sldId id="1003"/>
            <p14:sldId id="1004"/>
            <p14:sldId id="988"/>
            <p14:sldId id="1005"/>
            <p14:sldId id="1001"/>
            <p14:sldId id="989"/>
            <p14:sldId id="990"/>
            <p14:sldId id="991"/>
            <p14:sldId id="992"/>
            <p14:sldId id="1002"/>
            <p14:sldId id="995"/>
            <p14:sldId id="996"/>
            <p14:sldId id="1012"/>
            <p14:sldId id="78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P" initials="C" lastIdx="1" clrIdx="0">
    <p:extLst>
      <p:ext uri="{19B8F6BF-5375-455C-9EA6-DF929625EA0E}">
        <p15:presenceInfo xmlns:p15="http://schemas.microsoft.com/office/powerpoint/2012/main" xmlns="" userId="CHI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3333FF"/>
    <a:srgbClr val="A47113"/>
    <a:srgbClr val="FFF2D1"/>
    <a:srgbClr val="503000"/>
    <a:srgbClr val="3333CC"/>
    <a:srgbClr val="FFCCFF"/>
    <a:srgbClr val="FFECBD"/>
    <a:srgbClr val="FFCF57"/>
    <a:srgbClr val="FFF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37" autoAdjust="0"/>
    <p:restoredTop sz="83890" autoAdjust="0"/>
  </p:normalViewPr>
  <p:slideViewPr>
    <p:cSldViewPr snapToGrid="0" snapToObjects="1">
      <p:cViewPr>
        <p:scale>
          <a:sx n="80" d="100"/>
          <a:sy n="80" d="100"/>
        </p:scale>
        <p:origin x="-1584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1" d="100"/>
          <a:sy n="41" d="100"/>
        </p:scale>
        <p:origin x="-1476" y="-7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995516866540988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РТ</c:v>
                </c:pt>
              </c:strCache>
            </c:strRef>
          </c:tx>
          <c:spPr>
            <a:effectLst>
              <a:innerShdw blurRad="114300">
                <a:srgbClr val="3333CC">
                  <a:alpha val="33000"/>
                </a:srgbClr>
              </a:innerShdw>
            </a:effectLst>
            <a:scene3d>
              <a:camera prst="orthographicFront"/>
              <a:lightRig rig="threePt" dir="t"/>
            </a:scene3d>
            <a:sp3d prstMaterial="flat">
              <a:bevelT w="152400" h="50800" prst="softRound"/>
              <a:bevelB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rgbClr val="3333CC">
                    <a:alpha val="33000"/>
                  </a:srgb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bevelT w="152400" h="50800" prst="softRound"/>
                <a:bevelB prst="relaxedInset"/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rgbClr val="3333CC">
                    <a:alpha val="33000"/>
                  </a:srgb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bevelT w="152400" h="50800" prst="softRound"/>
                <a:bevelB prst="relaxedInset"/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rgbClr val="3333CC">
                    <a:alpha val="33000"/>
                  </a:srgb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bevelT w="152400" h="50800" prst="softRound"/>
                <a:bevelB prst="relaxedInset"/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rgbClr val="3333CC">
                    <a:alpha val="33000"/>
                  </a:srgb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bevelT w="152400" h="50800" prst="softRound"/>
                <a:bevelB prst="relaxedInset"/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rgbClr val="3333CC">
                    <a:alpha val="33000"/>
                  </a:srgb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bevelT w="152400" h="50800" prst="softRound"/>
                <a:bevelB prst="relaxedInset"/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rgbClr val="3333CC">
                    <a:alpha val="33000"/>
                  </a:srgb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bevelT w="152400" h="50800" prst="softRound"/>
                <a:bevelB prst="relaxedInset"/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rgbClr val="3333CC">
                    <a:alpha val="33000"/>
                  </a:srgb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bevelT w="152400" h="50800" prst="softRound"/>
                <a:bevelB prst="relaxedInset"/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rgbClr val="3333CC">
                    <a:alpha val="33000"/>
                  </a:srgb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bevelT w="152400" h="50800" prst="softRound"/>
                <a:bevelB prst="relaxedInset"/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rgbClr val="3333CC">
                    <a:alpha val="33000"/>
                  </a:srgb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bevelT w="152400" h="50800" prst="softRound"/>
                <a:bevelB prst="relaxedInset"/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rgbClr val="3333CC">
                    <a:alpha val="33000"/>
                  </a:srgb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bevelT w="152400" h="50800" prst="softRound"/>
                <a:bevelB prst="relaxedInset"/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rgbClr val="3333CC">
                    <a:alpha val="33000"/>
                  </a:srgb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bevelT w="152400" h="50800" prst="softRound"/>
                <a:bevelB prst="relaxedInset"/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-8.3334499369621173E-2"/>
                  <c:y val="6.19288311488475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Рожь озимая </a:t>
                    </a:r>
                    <a:r>
                      <a:rPr lang="ru-RU" dirty="0"/>
                      <a:t>109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8533739227295867"/>
                  <c:y val="0.1390091856584457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Пшеница </a:t>
                    </a:r>
                    <a:r>
                      <a:rPr lang="ru-RU" smtClean="0"/>
                      <a:t>озимая </a:t>
                    </a:r>
                    <a:r>
                      <a:rPr lang="ru-RU"/>
                      <a:t>169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Пшеница </a:t>
                    </a:r>
                    <a:r>
                      <a:rPr lang="ru-RU" smtClean="0"/>
                      <a:t>яровая </a:t>
                    </a:r>
                    <a:r>
                      <a:rPr lang="ru-RU"/>
                      <a:t>245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/>
                      <a:t>Ячмень 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146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Овес </a:t>
                    </a:r>
                    <a:r>
                      <a:rPr lang="ru-RU"/>
                      <a:t>39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Горох </a:t>
                    </a:r>
                    <a:r>
                      <a:rPr lang="ru-RU"/>
                      <a:t>86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mtClean="0"/>
                      <a:t>Гречиха </a:t>
                    </a:r>
                    <a:r>
                      <a:rPr lang="ru-RU"/>
                      <a:t>25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7149181200600655"/>
                  <c:y val="-8.1748460905054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Просо </a:t>
                    </a:r>
                    <a:r>
                      <a:rPr lang="ru-RU" dirty="0"/>
                      <a:t>21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6752744119286689"/>
                  <c:y val="-0.210818455694698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Кормовые </a:t>
                    </a:r>
                    <a:r>
                      <a:rPr lang="ru-RU" dirty="0"/>
                      <a:t>321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2930036907336992"/>
                  <c:y val="0.137651230332087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Картофель и </a:t>
                    </a:r>
                    <a:r>
                      <a:rPr lang="ru-RU" dirty="0" smtClean="0"/>
                      <a:t>овощи </a:t>
                    </a:r>
                    <a:r>
                      <a:rPr lang="ru-RU" dirty="0"/>
                      <a:t>220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6.4163947404658223E-2"/>
                  <c:y val="2.00695286130524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Технические 151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tx>
                <c:rich>
                  <a:bodyPr/>
                  <a:lstStyle/>
                  <a:p>
                    <a:r>
                      <a:rPr lang="ru-RU"/>
                      <a:t>Рапс </a:t>
                    </a:r>
                    <a:r>
                      <a:rPr lang="ru-RU" smtClean="0"/>
                      <a:t> </a:t>
                    </a:r>
                    <a:r>
                      <a:rPr lang="ru-RU"/>
                      <a:t>42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26455366942465852"/>
                  <c:y val="0.1720245309690209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8.2814294619751646E-3"/>
                  <c:y val="5.9888015190894797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Соя </a:t>
                    </a:r>
                    <a:r>
                      <a:rPr lang="ru-RU" dirty="0"/>
                      <a:t>20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delete val="1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</c:dLbls>
          <c:cat>
            <c:strRef>
              <c:f>Лист1!$A$2:$A$12</c:f>
              <c:strCache>
                <c:ptCount val="11"/>
                <c:pt idx="0">
                  <c:v>Рожь озимая</c:v>
                </c:pt>
                <c:pt idx="1">
                  <c:v>Пшеница озимая</c:v>
                </c:pt>
                <c:pt idx="2">
                  <c:v>Пшеница яровая</c:v>
                </c:pt>
                <c:pt idx="3">
                  <c:v>Ячмень яровой</c:v>
                </c:pt>
                <c:pt idx="4">
                  <c:v>Овес яровой</c:v>
                </c:pt>
                <c:pt idx="5">
                  <c:v>Горох</c:v>
                </c:pt>
                <c:pt idx="6">
                  <c:v>Гречиха</c:v>
                </c:pt>
                <c:pt idx="7">
                  <c:v>Просо</c:v>
                </c:pt>
                <c:pt idx="8">
                  <c:v>Кормовые</c:v>
                </c:pt>
                <c:pt idx="9">
                  <c:v>Картофель и овощи</c:v>
                </c:pt>
                <c:pt idx="10">
                  <c:v>Технические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109</c:v>
                </c:pt>
                <c:pt idx="1">
                  <c:v>169</c:v>
                </c:pt>
                <c:pt idx="2">
                  <c:v>245</c:v>
                </c:pt>
                <c:pt idx="3">
                  <c:v>146</c:v>
                </c:pt>
                <c:pt idx="4">
                  <c:v>39</c:v>
                </c:pt>
                <c:pt idx="5">
                  <c:v>86</c:v>
                </c:pt>
                <c:pt idx="6">
                  <c:v>25</c:v>
                </c:pt>
                <c:pt idx="7">
                  <c:v>21</c:v>
                </c:pt>
                <c:pt idx="8">
                  <c:v>321</c:v>
                </c:pt>
                <c:pt idx="9">
                  <c:v>220</c:v>
                </c:pt>
                <c:pt idx="10">
                  <c:v>151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995516866540988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РТ</c:v>
                </c:pt>
              </c:strCache>
            </c:strRef>
          </c:tx>
          <c:spPr>
            <a:effectLst>
              <a:innerShdw blurRad="114300">
                <a:srgbClr val="3333CC">
                  <a:alpha val="33000"/>
                </a:srgbClr>
              </a:innerShdw>
            </a:effectLst>
            <a:scene3d>
              <a:camera prst="orthographicFront"/>
              <a:lightRig rig="threePt" dir="t"/>
            </a:scene3d>
            <a:sp3d prstMaterial="flat">
              <a:bevelT w="152400" h="50800" prst="softRound"/>
              <a:bevelB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rgbClr val="3333CC">
                    <a:alpha val="33000"/>
                  </a:srgb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bevelT w="152400" h="50800" prst="softRound"/>
                <a:bevelB prst="relaxedInset"/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rgbClr val="3333CC">
                    <a:alpha val="33000"/>
                  </a:srgb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bevelT w="152400" h="50800" prst="softRound"/>
                <a:bevelB prst="relaxedInset"/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rgbClr val="3333CC">
                    <a:alpha val="33000"/>
                  </a:srgb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bevelT w="152400" h="50800" prst="softRound"/>
                <a:bevelB prst="relaxedInset"/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rgbClr val="3333CC">
                    <a:alpha val="33000"/>
                  </a:srgb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bevelT w="152400" h="50800" prst="softRound"/>
                <a:bevelB prst="relaxedInset"/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rgbClr val="3333CC">
                    <a:alpha val="33000"/>
                  </a:srgb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bevelT w="152400" h="50800" prst="softRound"/>
                <a:bevelB prst="relaxedInset"/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rgbClr val="3333CC">
                    <a:alpha val="33000"/>
                  </a:srgb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bevelT w="152400" h="50800" prst="softRound"/>
                <a:bevelB prst="relaxedInset"/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rgbClr val="3333CC">
                    <a:alpha val="33000"/>
                  </a:srgb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bevelT w="152400" h="50800" prst="softRound"/>
                <a:bevelB prst="relaxedInset"/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rgbClr val="3333CC">
                    <a:alpha val="33000"/>
                  </a:srgb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bevelT w="152400" h="50800" prst="softRound"/>
                <a:bevelB prst="relaxedInset"/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rgbClr val="3333CC">
                    <a:alpha val="33000"/>
                  </a:srgb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bevelT w="152400" h="50800" prst="softRound"/>
                <a:bevelB prst="relaxedInset"/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rgbClr val="3333CC">
                    <a:alpha val="33000"/>
                  </a:srgb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bevelT w="152400" h="50800" prst="softRound"/>
                <a:bevelB prst="relaxedInset"/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rgbClr val="3333CC">
                    <a:alpha val="33000"/>
                  </a:srgb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bevelT w="152400" h="50800" prst="softRound"/>
                <a:bevelB prst="relaxedInset"/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rgbClr val="3333CC">
                    <a:alpha val="33000"/>
                  </a:srgb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bevelT w="152400" h="50800" prst="softRound"/>
                <a:bevelB prst="relaxedInset"/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017602174759913E-3"/>
                  <c:y val="-0.110982172118566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dirty="0"/>
                      <a:t>Пшеница озимая</a:t>
                    </a:r>
                    <a:endParaRPr lang="ru-RU" sz="120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98350503542763"/>
                      <c:h val="0.1324418672018691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9957730644806151E-2"/>
                  <c:y val="-1.485908995397108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dirty="0"/>
                      <a:t>Тритикале озимая</a:t>
                    </a:r>
                    <a:endParaRPr lang="ru-RU" sz="105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50257197457362"/>
                      <c:h val="0.1324418672018691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9486404239391494"/>
                  <c:y val="-0.1461033233689048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dirty="0"/>
                      <a:t>Пшеница яровая</a:t>
                    </a:r>
                    <a:endParaRPr lang="ru-RU" sz="120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30583173628641"/>
                      <c:h val="0.13244186720186915"/>
                    </c:manualLayout>
                  </c15:layout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4045412136601312E-2"/>
                  <c:y val="0.10755159359849524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layout>
                <c:manualLayout>
                  <c:x val="-0.18529937664042151"/>
                  <c:y val="8.470964566929225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8241439547925812E-2"/>
                  <c:y val="-3.460914387881228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dirty="0"/>
                      <a:t>Тритикале яровая</a:t>
                    </a:r>
                    <a:endParaRPr lang="ru-RU" sz="105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09645415897427"/>
                      <c:h val="9.1040056310405917E-2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0.11104183070866162"/>
                  <c:y val="-2.8609251968504081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cene3d>
                <a:camera prst="orthographicFront"/>
                <a:lightRig rig="threePt" dir="t"/>
              </a:scene3d>
              <a:sp3d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Рожь озимая</c:v>
                </c:pt>
                <c:pt idx="1">
                  <c:v>Пшеница озимая</c:v>
                </c:pt>
                <c:pt idx="2">
                  <c:v>Тритикале озимая</c:v>
                </c:pt>
                <c:pt idx="3">
                  <c:v>Пшеница яровая</c:v>
                </c:pt>
                <c:pt idx="4">
                  <c:v>Ячмень</c:v>
                </c:pt>
                <c:pt idx="5">
                  <c:v>Овёс</c:v>
                </c:pt>
                <c:pt idx="6">
                  <c:v>Горох</c:v>
                </c:pt>
                <c:pt idx="7">
                  <c:v>Гречиха</c:v>
                </c:pt>
                <c:pt idx="8">
                  <c:v>Просо</c:v>
                </c:pt>
                <c:pt idx="9">
                  <c:v>Вика</c:v>
                </c:pt>
                <c:pt idx="10">
                  <c:v>Тритикале яровая</c:v>
                </c:pt>
                <c:pt idx="11">
                  <c:v>Полба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12</c:v>
                </c:pt>
                <c:pt idx="1">
                  <c:v>8</c:v>
                </c:pt>
                <c:pt idx="2">
                  <c:v>3</c:v>
                </c:pt>
                <c:pt idx="3">
                  <c:v>19</c:v>
                </c:pt>
                <c:pt idx="4">
                  <c:v>12</c:v>
                </c:pt>
                <c:pt idx="5">
                  <c:v>4</c:v>
                </c:pt>
                <c:pt idx="6">
                  <c:v>8</c:v>
                </c:pt>
                <c:pt idx="7">
                  <c:v>7</c:v>
                </c:pt>
                <c:pt idx="8">
                  <c:v>5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СР7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633034588476317E-2"/>
                  <c:y val="-0.1522685505804450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dirty="0"/>
                      <a:t>Пшеница озимая</a:t>
                    </a:r>
                    <a:endParaRPr lang="ru-RU" sz="120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8666946166771"/>
                      <c:h val="0.1429520767727375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729238395441889E-2"/>
                  <c:y val="9.713201240967621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dirty="0"/>
                      <a:t>Тритикале озимая</a:t>
                    </a:r>
                    <a:endParaRPr lang="ru-RU" sz="110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22324036511544"/>
                      <c:h val="0.1310986707385138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24425709256930994"/>
                  <c:y val="-0.1121899214315182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dirty="0"/>
                      <a:t>Пшеница яровая</a:t>
                    </a:r>
                    <a:endParaRPr lang="ru-RU" sz="120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8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0631143610186987"/>
                  <c:y val="1.3248310380906611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7.4541472783028534E-3"/>
                  <c:y val="-4.010727291416150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00" dirty="0"/>
                      <a:t>Тритикале </a:t>
                    </a:r>
                    <a:r>
                      <a:rPr lang="ru-RU" sz="1000" dirty="0" smtClean="0"/>
                      <a:t>яровая</a:t>
                    </a:r>
                    <a:endParaRPr lang="ru-RU" sz="110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24075521071899"/>
                      <c:h val="9.8264736023714272E-2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0.16483727781641791"/>
                  <c:y val="1.2525422275726265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F0A22E"/>
                </a:solidFill>
                <a:round/>
              </a:ln>
              <a:effectLst>
                <a:outerShdw blurRad="50800" dist="38100" dir="2700000" algn="tl" rotWithShape="0">
                  <a:srgbClr val="F0A22E">
                    <a:lumMod val="75000"/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Рожь озимая</c:v>
                </c:pt>
                <c:pt idx="1">
                  <c:v>Пшеница озимая</c:v>
                </c:pt>
                <c:pt idx="2">
                  <c:v>Тритикале озимая</c:v>
                </c:pt>
                <c:pt idx="3">
                  <c:v>Пшеница яровая</c:v>
                </c:pt>
                <c:pt idx="4">
                  <c:v>Ячмень</c:v>
                </c:pt>
                <c:pt idx="5">
                  <c:v>Овёс</c:v>
                </c:pt>
                <c:pt idx="6">
                  <c:v>Горох</c:v>
                </c:pt>
                <c:pt idx="7">
                  <c:v>Гречиха</c:v>
                </c:pt>
                <c:pt idx="8">
                  <c:v>Просо</c:v>
                </c:pt>
                <c:pt idx="9">
                  <c:v>Вика</c:v>
                </c:pt>
                <c:pt idx="10">
                  <c:v>Тритикале яровая</c:v>
                </c:pt>
                <c:pt idx="11">
                  <c:v>Полба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22</c:v>
                </c:pt>
                <c:pt idx="1">
                  <c:v>33</c:v>
                </c:pt>
                <c:pt idx="2">
                  <c:v>22</c:v>
                </c:pt>
                <c:pt idx="3">
                  <c:v>55</c:v>
                </c:pt>
                <c:pt idx="4">
                  <c:v>31</c:v>
                </c:pt>
                <c:pt idx="5">
                  <c:v>12</c:v>
                </c:pt>
                <c:pt idx="6">
                  <c:v>25</c:v>
                </c:pt>
                <c:pt idx="7">
                  <c:v>20</c:v>
                </c:pt>
                <c:pt idx="8">
                  <c:v>18</c:v>
                </c:pt>
                <c:pt idx="9">
                  <c:v>8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7B277-BE68-4832-B08A-0B1349F4E6F6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17C7D-68C2-48A7-900C-4FC9CB529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49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B4737C-4582-4B8B-98BB-4687A1817D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9609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ACBFC-3B20-4EEC-8268-77DDA00B4846}" type="slidenum">
              <a:rPr lang="ru-RU"/>
              <a:pPr/>
              <a:t>19</a:t>
            </a:fld>
            <a:endParaRPr 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ACBFC-3B20-4EEC-8268-77DDA00B4846}" type="slidenum">
              <a:rPr lang="ru-RU"/>
              <a:pPr/>
              <a:t>20</a:t>
            </a:fld>
            <a:endParaRPr 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BD3A3A-C637-477F-B15F-E3F4464D804B}" type="slidenum">
              <a:rPr lang="ru-RU"/>
              <a:pPr eaLnBrk="1" hangingPunct="1"/>
              <a:t>33</a:t>
            </a:fld>
            <a:endParaRPr 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964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47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48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49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50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52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737C-4582-4B8B-98BB-4687A1817DDE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14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636F4-2CAB-4F26-AC0A-FE62B871B24F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047668-DA66-48FD-BC02-3FC5FF78364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983E7-D203-4C7C-8440-AC83BA89C51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449B3A-EA93-4BB8-AFCD-6CDA3DDC1B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6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D60720-73EE-4264-BA2D-FA0505D86909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A7F3A1-293B-4980-826A-0F6E5DB0F8CB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E6051-23B1-4D85-AE50-E484657D729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26FE5-3186-4AFA-AC52-CEB89EA4D433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5951B-2718-4B1C-943D-8AE045B1223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02ECD-3327-45D7-94CB-95C073439FA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008603-17EF-428D-93B2-1FAAAAC944FB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88415B-776A-48CB-9BC1-BD0701C7850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A076AE8-D464-405C-80D7-46D8EDF9CB6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66" r:id="rId1"/>
    <p:sldLayoutId id="2147493667" r:id="rId2"/>
    <p:sldLayoutId id="2147493668" r:id="rId3"/>
    <p:sldLayoutId id="2147493669" r:id="rId4"/>
    <p:sldLayoutId id="2147493670" r:id="rId5"/>
    <p:sldLayoutId id="2147493671" r:id="rId6"/>
    <p:sldLayoutId id="2147493672" r:id="rId7"/>
    <p:sldLayoutId id="2147493673" r:id="rId8"/>
    <p:sldLayoutId id="2147493674" r:id="rId9"/>
    <p:sldLayoutId id="2147493675" r:id="rId10"/>
    <p:sldLayoutId id="2147493676" r:id="rId11"/>
    <p:sldLayoutId id="2147493678" r:id="rId12"/>
  </p:sldLayoutIdLst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1" y="950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8" y="1189033"/>
            <a:ext cx="864235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Результаты конкурсного испытания сортов на</a:t>
            </a:r>
          </a:p>
          <a:p>
            <a:pPr algn="ctr" eaLnBrk="1" hangingPunct="1">
              <a:defRPr/>
            </a:pPr>
            <a:r>
              <a:rPr lang="ru-RU" sz="5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Госсортоучастках</a:t>
            </a: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Республики Татарстан </a:t>
            </a:r>
          </a:p>
          <a:p>
            <a:pPr algn="ctr" eaLnBrk="1" hangingPunct="1">
              <a:defRPr/>
            </a:pP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За 2017 год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11112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7" y="122233"/>
            <a:ext cx="875188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Тритикале озимая </a:t>
            </a:r>
          </a:p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Площадь по РТ- 1,5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тыс.га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(1% зернового клина)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Урожайность – 34,3 ц/га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Районировано по РТ- 4 сорта </a:t>
            </a:r>
          </a:p>
          <a:p>
            <a:pPr eaLnBrk="1" hangingPunct="1"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		(68% посевов)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Несортовые посевы – 23%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Нерайонированные – 9% 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10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10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74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1588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8" y="122233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Тритикале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озимая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146419"/>
              </p:ext>
            </p:extLst>
          </p:nvPr>
        </p:nvGraphicFramePr>
        <p:xfrm>
          <a:off x="211138" y="939796"/>
          <a:ext cx="8642352" cy="26987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588"/>
                <a:gridCol w="2160588"/>
                <a:gridCol w="2160588"/>
                <a:gridCol w="2160588"/>
              </a:tblGrid>
              <a:tr h="5721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18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РЕЕСТРЕ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сорта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Уд.вес</a:t>
                      </a:r>
                      <a:r>
                        <a:rPr lang="ru-RU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посевах, </a:t>
                      </a:r>
                      <a:r>
                        <a:rPr lang="ru-RU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Ур-</a:t>
                      </a:r>
                      <a:r>
                        <a:rPr lang="ru-RU" sz="18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ть</a:t>
                      </a:r>
                      <a:r>
                        <a:rPr lang="ru-RU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8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(2017г)</a:t>
                      </a:r>
                      <a:r>
                        <a:rPr lang="ru-RU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ц/га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117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2006</a:t>
                      </a:r>
                      <a:endParaRPr kumimoji="0" lang="ru-RU" sz="18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Корнет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24,2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26,0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117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2017</a:t>
                      </a:r>
                      <a:endParaRPr kumimoji="0" lang="ru-RU" sz="18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Бета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45,8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2138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2007</a:t>
                      </a:r>
                      <a:endParaRPr kumimoji="0" lang="ru-RU" sz="18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Башкирская </a:t>
                      </a:r>
                      <a:r>
                        <a:rPr lang="ru-RU" sz="1800" b="1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корткостебель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13,9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38,4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2138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2006</a:t>
                      </a:r>
                      <a:endParaRPr kumimoji="0" lang="ru-RU" sz="18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Немчиновский</a:t>
                      </a:r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56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12,4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29,6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11</a:t>
            </a:fld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11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17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11112" y="11875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11137" y="157858"/>
            <a:ext cx="8751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Результаты сортоиспытания по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тритикале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289456"/>
              </p:ext>
            </p:extLst>
          </p:nvPr>
        </p:nvGraphicFramePr>
        <p:xfrm>
          <a:off x="85724" y="793426"/>
          <a:ext cx="8749517" cy="2822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6451"/>
                <a:gridCol w="1971222"/>
                <a:gridCol w="1004829"/>
                <a:gridCol w="739403"/>
                <a:gridCol w="739403"/>
                <a:gridCol w="739403"/>
                <a:gridCol w="739403"/>
                <a:gridCol w="739403"/>
              </a:tblGrid>
              <a:tr h="35936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Сорт, гибрид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Оригинатор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 начала испытания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 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2017 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 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2016 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</a:t>
                      </a:r>
                      <a:r>
                        <a:rPr kumimoji="0"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в 2017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</a:t>
                      </a:r>
                      <a:r>
                        <a:rPr kumimoji="0"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в 2016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</a:t>
                      </a:r>
                      <a:r>
                        <a:rPr kumimoji="0"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за 2 года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42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БАШКИРСКАЯ КОРОТКОСТЕБЕЛЬНАЯ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Башкирский НИИСХ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2010 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42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КОРНЕТ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ГНУ Донской НИИСХ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2004 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-0,3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42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НЕМЧИНОВСКИЙ 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НИИСХ "Немчиновка"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2007 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42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АТАМАН ПЛАТОВ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Грабовец А.И.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14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БАШКИРСКАЯ 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Башкирский НИИСХ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42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ГЕРА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НИИСХ "Немчиновка"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-18,2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-18,4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-18,3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42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КАПЕЛЛА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Самарский НИИСХ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-2,3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42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ТУЛУС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Германия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-6,6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-5,6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525" y="5237406"/>
            <a:ext cx="8976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Предложений для районирования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тритикале нет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12</a:t>
            </a:fld>
            <a:endParaRPr lang="ru-RU" altLang="ru-RU"/>
          </a:p>
        </p:txBody>
      </p:sp>
      <p:sp>
        <p:nvSpPr>
          <p:cNvPr id="8" name="TextBox 7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12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01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11112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7" y="122233"/>
            <a:ext cx="875188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Пшеница озимая </a:t>
            </a:r>
          </a:p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Площадь по РТ- 326,5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тыс.га</a:t>
            </a:r>
            <a:endParaRPr lang="ru-RU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(21% 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зернового клина)</a:t>
            </a:r>
            <a:endParaRPr lang="ru-RU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Урожайность – 36,8 ц/га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Районировано по РТ - 9 сортов </a:t>
            </a:r>
          </a:p>
          <a:p>
            <a:pPr eaLnBrk="1" hangingPunct="1"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		(78% посевов)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Несортовые посевы – 9%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Нерайонированные – 13% 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13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13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40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11112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8" y="122233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Пшеница озимая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679010"/>
              </p:ext>
            </p:extLst>
          </p:nvPr>
        </p:nvGraphicFramePr>
        <p:xfrm>
          <a:off x="211138" y="939796"/>
          <a:ext cx="8456610" cy="462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5712"/>
                <a:gridCol w="1133475"/>
                <a:gridCol w="1839118"/>
                <a:gridCol w="1409435"/>
                <a:gridCol w="1409435"/>
                <a:gridCol w="1409435"/>
              </a:tblGrid>
              <a:tr h="5297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16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РЕЕСТРЕ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 РТ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сорта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Уд.вес</a:t>
                      </a: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посевах, </a:t>
                      </a: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Ур-</a:t>
                      </a:r>
                      <a:r>
                        <a:rPr lang="ru-RU" sz="16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ть</a:t>
                      </a:r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6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(2017г)</a:t>
                      </a: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ц/га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Направление по качеству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2009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2011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СКИПЕТР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32,4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38,4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ЦЕННАЯ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2002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2002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КАЗАНСКАЯ 560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24,1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37,6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ЦЕННАЯ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2012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2013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НАДЕЖДА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7,5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38,2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ЦЕННАЯ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1999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МОСКОВСКАЯ 39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34,1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СИЛЬНАЯ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1999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1999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КАЗАНСКАЯ 285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35,9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ЦЕННАЯ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ФОТИНЬЯ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37,2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ЦЕННАЯ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2008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ЛЬГОВСКАЯ 4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39,0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ЦЕННАЯ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ДАРИНА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0,1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40,8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ЦЕННАЯ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2011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ЧЕРНОЗЕМКА 115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ЦЕННАЯ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1137" y="5675308"/>
            <a:ext cx="86423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Сильные – 1 сорт 5% площадей</a:t>
            </a:r>
          </a:p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Ценные – 8 сортов 95% площадей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14</a:t>
            </a:fld>
            <a:endParaRPr lang="ru-RU" altLang="ru-RU"/>
          </a:p>
        </p:txBody>
      </p:sp>
      <p:sp>
        <p:nvSpPr>
          <p:cNvPr id="8" name="TextBox 7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14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67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39687" y="11875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11137" y="24508"/>
            <a:ext cx="8751887" cy="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>
              <a:lnSpc>
                <a:spcPct val="70000"/>
              </a:lnSpc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Результаты сортоиспытания по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пшенице озимой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022390"/>
              </p:ext>
            </p:extLst>
          </p:nvPr>
        </p:nvGraphicFramePr>
        <p:xfrm>
          <a:off x="85726" y="774376"/>
          <a:ext cx="9018586" cy="58546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7324"/>
                <a:gridCol w="2200275"/>
                <a:gridCol w="1085850"/>
                <a:gridCol w="809625"/>
                <a:gridCol w="800100"/>
                <a:gridCol w="609600"/>
                <a:gridCol w="933450"/>
                <a:gridCol w="1122362"/>
              </a:tblGrid>
              <a:tr h="35936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Сорт, гибрид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Оригинатор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 начала испытания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 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2017 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</a:t>
                      </a:r>
                      <a:r>
                        <a:rPr kumimoji="0"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в </a:t>
                      </a:r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2017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</a:t>
                      </a:r>
                      <a:r>
                        <a:rPr kumimoji="0"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в 2016 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</a:t>
                      </a:r>
                      <a:r>
                        <a:rPr kumimoji="0"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за 2 года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Примечание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4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КАЗАНСКАЯ 560 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Татарский НИИСХ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1999 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48,1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Районирован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4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АЛЬЯНС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Эконива</a:t>
                      </a:r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-семена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62,0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-6,9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4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АМАЗОНКА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Ростовская обл.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41,5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-7,9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-6,0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-6,9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4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АНИСИМОВКА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Ставропольский НИИСХ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50,9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-3,6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1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АССОЛЬ 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Ставропольский НИИСХ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-15,8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-7,6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423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БАЗИС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Самарский НИИСХ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7,8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9,8 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8,8 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4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БАШКИРСКАЯ 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Башкирский НИИСХ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51,8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-4,6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423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БОЯРЫНЯ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Грабовец</a:t>
                      </a:r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А.И.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2014г  Низкая зимостойкость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423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ВИОЛА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Рязанский НИИСХ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63,8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1,1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Оставить</a:t>
                      </a:r>
                      <a:r>
                        <a:rPr kumimoji="0" lang="ru-RU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на 3 г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4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ДАРИНА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Татарский НИИСХ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2014 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55,8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3,6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Районирован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4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ДИОНА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Ростовская обл.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47,1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-2,3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-5,1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4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ЖИВА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Краснодарский НИИСХ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48,1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-1,3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7,9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Низкая зимостойкость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КАЗАНСКАЯ  285 ц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Татарский НИИСХ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1996 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49,3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-1,8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Районирован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4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КАЗАЧКА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Ростовская обл.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58,5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6,1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2014г  Низкая зимостойкость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4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КАРОЛИНА 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Ставропольский НИИСХ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54,6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-7,9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4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КЛАВДИЯ 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Кривобочек</a:t>
                      </a:r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В.Г.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62,6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1,1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- 5 ц/га в 2014</a:t>
                      </a:r>
                      <a:endParaRPr kumimoji="0" lang="ru-RU" sz="1200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4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ЛЕОНИДА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Орловская обл.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66,5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17,0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3,6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- 20 ц/га в 2014</a:t>
                      </a:r>
                      <a:endParaRPr kumimoji="0" lang="ru-RU" sz="1200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4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ЛЬГОВСКАЯ 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Льговская ОСС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2013 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63,6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4,0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Районирован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15</a:t>
            </a:fld>
            <a:endParaRPr lang="ru-RU" altLang="ru-RU"/>
          </a:p>
        </p:txBody>
      </p:sp>
      <p:sp>
        <p:nvSpPr>
          <p:cNvPr id="8" name="TextBox 7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15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630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11112" y="11875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254247"/>
              </p:ext>
            </p:extLst>
          </p:nvPr>
        </p:nvGraphicFramePr>
        <p:xfrm>
          <a:off x="118754" y="730965"/>
          <a:ext cx="8929996" cy="60509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1979"/>
                <a:gridCol w="2385096"/>
                <a:gridCol w="971350"/>
                <a:gridCol w="769386"/>
                <a:gridCol w="682830"/>
                <a:gridCol w="721299"/>
                <a:gridCol w="711682"/>
                <a:gridCol w="1096374"/>
              </a:tblGrid>
              <a:tr h="376165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Сорт, гибрид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Оригинатор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 начала испытания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 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2017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</a:t>
                      </a:r>
                      <a:r>
                        <a:rPr kumimoji="0"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в 2017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St. в 2016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St. за 2 года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Примечание</a:t>
                      </a:r>
                    </a:p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95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МАЙСКАЯ ЮБИЛ.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Белгородская обл.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- 8 ц/га в 2014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95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МОСКОВСКАЯ 39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НИИСХ "Немчиновка"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2004р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Районирован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95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НАДЕЖДА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Татарский НИИСХ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2010 р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Районирован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95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НИКОЛЬ 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Ставропольский НИИСХ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2014г  гибель Низ-</a:t>
                      </a:r>
                      <a:r>
                        <a:rPr kumimoji="0" lang="ru-RU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ая</a:t>
                      </a:r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зим-</a:t>
                      </a:r>
                      <a:r>
                        <a:rPr kumimoji="0" lang="ru-RU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сть</a:t>
                      </a:r>
                      <a:endParaRPr kumimoji="0" lang="ru-RU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95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ПОВОЛЖС. НИВА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НИИ </a:t>
                      </a:r>
                      <a:r>
                        <a:rPr kumimoji="0"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П.Н.Константинова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95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ПОЭМА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Владимирский НИИСХ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4,1</a:t>
                      </a:r>
                      <a:endParaRPr kumimoji="0" lang="ru-RU" sz="1600" b="1" u="none" strike="noStrike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 smtClean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6,0 </a:t>
                      </a:r>
                      <a:endParaRPr kumimoji="0" lang="ru-RU" sz="1600" b="1" u="none" strike="noStrike" kern="1200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95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ПРАСКОВЬЯ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Краснодарский НИИСХ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-10,7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95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ПРЕЛЮДИЯ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Грабовец А.И.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- 9,5 ц/га в 2014</a:t>
                      </a:r>
                      <a:endParaRPr kumimoji="0" lang="ru-RU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95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РОЗКИШНА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Эконива-семена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2014г  гибель Низ-я зим-</a:t>
                      </a:r>
                      <a:r>
                        <a:rPr kumimoji="0" lang="ru-RU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сть</a:t>
                      </a:r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95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СВАРОГ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Краснодарский НИИСХ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- 9,0 ц/га в 2014</a:t>
                      </a:r>
                      <a:endParaRPr kumimoji="0" lang="ru-RU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95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СКИПЕТР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Полетаев Г.М.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2006 р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Районирован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95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4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УНИВЕРСИАДА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Татарский НИИСХ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95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УНЫШ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Ионов Э.Ф.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95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ФОТИНЬЯ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Кривобочек В.Г.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2011 р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Районирован</a:t>
                      </a:r>
                      <a:endParaRPr kumimoji="0" lang="ru-RU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95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ЧЕРНОЗЕМКА 115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НИИСХ В.В.Докучаева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2009 р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Районирован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95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ЧЕРНОЗЕМКА 121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НИИСХ В.В.Докучаева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- 7,6 ц/га в 2014</a:t>
                      </a:r>
                      <a:endParaRPr kumimoji="0" lang="ru-RU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2952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ЧЕРНОЗЕМКА130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НИИСХ В.В.Докучаева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- 8,7ц/га в 2014</a:t>
                      </a:r>
                      <a:endParaRPr kumimoji="0" lang="ru-RU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1137" y="24508"/>
            <a:ext cx="8751887" cy="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>
              <a:lnSpc>
                <a:spcPct val="70000"/>
              </a:lnSpc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Результаты сортоиспытания по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пшенице озимой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0953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0" y="13227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8" y="113789"/>
            <a:ext cx="8642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Предложения по районированию пшеницы озимой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8654" y="2890835"/>
            <a:ext cx="79871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Поэма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</a:t>
            </a:r>
            <a:r>
              <a:rPr lang="ru-RU" sz="3200" b="1" dirty="0">
                <a:solidFill>
                  <a:srgbClr val="008000"/>
                </a:solidFill>
                <a:latin typeface="Arial" pitchFamily="34" charset="0"/>
              </a:rPr>
              <a:t>Владимирский </a:t>
            </a:r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</a:rPr>
              <a:t>НИИСХ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/>
            <a:r>
              <a:rPr lang="ru-RU" sz="32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Средняя урожайность за 2 года </a:t>
            </a:r>
            <a:r>
              <a:rPr lang="en-US" sz="3200" dirty="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t>52,8</a:t>
            </a:r>
            <a:r>
              <a:rPr lang="ru-RU" sz="3200" dirty="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ц/га,</a:t>
            </a:r>
          </a:p>
          <a:p>
            <a:pPr lvl="0" algn="ctr"/>
            <a:r>
              <a:rPr lang="ru-RU" sz="32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3200" dirty="0" smtClean="0">
                <a:solidFill>
                  <a:srgbClr val="008000"/>
                </a:solidFill>
                <a:latin typeface="Franklin Gothic Medium" panose="020B0603020102020204" pitchFamily="34" charset="0"/>
              </a:rPr>
              <a:t>+6</a:t>
            </a:r>
            <a:r>
              <a:rPr lang="en-US" sz="3200" dirty="0" smtClean="0">
                <a:solidFill>
                  <a:srgbClr val="008000"/>
                </a:solidFill>
                <a:latin typeface="Franklin Gothic Medium" panose="020B0603020102020204" pitchFamily="34" charset="0"/>
              </a:rPr>
              <a:t>,</a:t>
            </a:r>
            <a:r>
              <a:rPr lang="ru-RU" sz="3200" dirty="0" smtClean="0">
                <a:solidFill>
                  <a:srgbClr val="008000"/>
                </a:solidFill>
                <a:latin typeface="Franklin Gothic Medium" panose="020B0603020102020204" pitchFamily="34" charset="0"/>
              </a:rPr>
              <a:t>0 </a:t>
            </a:r>
            <a:r>
              <a:rPr lang="ru-RU" sz="32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ц/га к </a:t>
            </a:r>
            <a:r>
              <a:rPr lang="ru-RU" sz="3200" dirty="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t>стандарту (</a:t>
            </a:r>
            <a:r>
              <a:rPr lang="ru-RU" sz="3200" dirty="0" smtClean="0">
                <a:solidFill>
                  <a:srgbClr val="008000"/>
                </a:solidFill>
                <a:latin typeface="Franklin Gothic Medium" panose="020B0603020102020204" pitchFamily="34" charset="0"/>
              </a:rPr>
              <a:t>ценная</a:t>
            </a:r>
            <a:r>
              <a:rPr lang="ru-RU" sz="3200" dirty="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t>)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1138" y="1250586"/>
            <a:ext cx="87423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Базис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</a:t>
            </a:r>
            <a:r>
              <a:rPr lang="ru-RU" sz="3200" b="1" dirty="0">
                <a:solidFill>
                  <a:srgbClr val="008000"/>
                </a:solidFill>
                <a:latin typeface="Arial" pitchFamily="34" charset="0"/>
              </a:rPr>
              <a:t>Самарский </a:t>
            </a:r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</a:rPr>
              <a:t>НИИСХ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 </a:t>
            </a:r>
          </a:p>
          <a:p>
            <a:pPr algn="ctr"/>
            <a:r>
              <a:rPr lang="ru-RU" sz="32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Средняя урожайность за 2 года 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55,6</a:t>
            </a:r>
            <a:r>
              <a:rPr lang="ru-RU" sz="32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ц/га,</a:t>
            </a:r>
          </a:p>
          <a:p>
            <a:pPr lvl="0" algn="ctr"/>
            <a:r>
              <a:rPr lang="ru-RU" sz="32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3200" dirty="0">
                <a:solidFill>
                  <a:srgbClr val="008000"/>
                </a:solidFill>
                <a:latin typeface="Franklin Gothic Medium" panose="020B0603020102020204" pitchFamily="34" charset="0"/>
              </a:rPr>
              <a:t>+</a:t>
            </a:r>
            <a:r>
              <a:rPr lang="en-US" sz="3200" dirty="0">
                <a:solidFill>
                  <a:srgbClr val="008000"/>
                </a:solidFill>
                <a:latin typeface="Franklin Gothic Medium" panose="020B0603020102020204" pitchFamily="34" charset="0"/>
              </a:rPr>
              <a:t>8,8</a:t>
            </a:r>
            <a:r>
              <a:rPr lang="ru-RU" sz="3200" dirty="0">
                <a:solidFill>
                  <a:srgbClr val="008000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ц/га к стандарту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075" y="4553727"/>
            <a:ext cx="822959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Универсиада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t>(</a:t>
            </a:r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</a:rPr>
              <a:t>Татарский </a:t>
            </a:r>
            <a:r>
              <a:rPr lang="ru-RU" sz="3200" b="1" dirty="0">
                <a:solidFill>
                  <a:srgbClr val="008000"/>
                </a:solidFill>
                <a:latin typeface="Arial" pitchFamily="34" charset="0"/>
              </a:rPr>
              <a:t>НИИСХ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) </a:t>
            </a:r>
          </a:p>
          <a:p>
            <a:pPr algn="ctr"/>
            <a:r>
              <a:rPr lang="ru-RU" sz="32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Средняя урожайность за 2 года </a:t>
            </a:r>
            <a:r>
              <a:rPr lang="en-US" sz="3200" dirty="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t>5</a:t>
            </a:r>
            <a:r>
              <a:rPr lang="ru-RU" sz="3200" dirty="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t>0</a:t>
            </a:r>
            <a:r>
              <a:rPr lang="en-US" sz="3200" dirty="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t>,</a:t>
            </a:r>
            <a:r>
              <a:rPr lang="ru-RU" sz="3200" dirty="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t>1 </a:t>
            </a:r>
            <a:r>
              <a:rPr lang="ru-RU" sz="32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ц/га,</a:t>
            </a:r>
          </a:p>
          <a:p>
            <a:pPr lvl="0" algn="ctr"/>
            <a:r>
              <a:rPr lang="ru-RU" sz="32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3200" dirty="0" smtClean="0">
                <a:solidFill>
                  <a:srgbClr val="008000"/>
                </a:solidFill>
                <a:latin typeface="Franklin Gothic Medium" panose="020B0603020102020204" pitchFamily="34" charset="0"/>
              </a:rPr>
              <a:t>+3,2 </a:t>
            </a:r>
            <a:r>
              <a:rPr lang="ru-RU" sz="32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ц/га к стандарту</a:t>
            </a:r>
          </a:p>
          <a:p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17</a:t>
            </a:fld>
            <a:endParaRPr lang="ru-RU" altLang="ru-RU"/>
          </a:p>
        </p:txBody>
      </p:sp>
      <p:sp>
        <p:nvSpPr>
          <p:cNvPr id="9" name="TextBox 8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17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365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0" y="13227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anose="020B0604020202020204" pitchFamily="34" charset="0"/>
              </a:rPr>
              <a:t>Карта технического уровня сорта пшеницы мягкой озимой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anose="020B0604020202020204" pitchFamily="34" charset="0"/>
              </a:rPr>
              <a:t>Базис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650783"/>
              </p:ext>
            </p:extLst>
          </p:nvPr>
        </p:nvGraphicFramePr>
        <p:xfrm>
          <a:off x="395288" y="1125538"/>
          <a:ext cx="8419103" cy="3933851"/>
        </p:xfrm>
        <a:graphic>
          <a:graphicData uri="http://schemas.openxmlformats.org/drawingml/2006/table">
            <a:tbl>
              <a:tblPr/>
              <a:tblGrid>
                <a:gridCol w="4199234"/>
                <a:gridCol w="1232643"/>
                <a:gridCol w="1408405"/>
                <a:gridCol w="1578821"/>
              </a:tblGrid>
              <a:tr h="520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основных показателей сорта (параметры)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Единица измерения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Нового сорта Базис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Стандарт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Казанская 560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Урожай зерна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т/га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,82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4,68</a:t>
                      </a: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Масса 1000 зерен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38,9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39,0</a:t>
                      </a: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Стекловидность зерна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82,3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Натурная масса зерна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г/л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798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824</a:t>
                      </a: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Массовая доля сырой клейковины в зерне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37,4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31,5</a:t>
                      </a: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Массовая доля протеина в зерне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14,8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14,2</a:t>
                      </a: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Валориметрическая оценка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е.вал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Общая оценка хлеба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4,7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Зимостойкость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4,2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4,4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Степень засухоустойчивости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4,3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4,2</a:t>
                      </a:r>
                      <a:endParaRPr lang="ru-RU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Пригодность к механизированной уборке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Устойчивость к прорастанию зерна на корню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Вегетационный период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дней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313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330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71" marR="4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4775" y="5270123"/>
            <a:ext cx="90392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600" b="1" i="1" u="sng" dirty="0"/>
              <a:t>Базис</a:t>
            </a:r>
            <a:endParaRPr lang="ru-RU" sz="2600" b="1" i="1" u="sng" dirty="0" smtClean="0"/>
          </a:p>
          <a:p>
            <a:pPr algn="ctr" eaLnBrk="1" hangingPunct="1">
              <a:defRPr/>
            </a:pPr>
            <a:r>
              <a:rPr lang="ru-RU" sz="2600" b="1" i="1" u="sng" dirty="0" smtClean="0"/>
              <a:t>Технологические </a:t>
            </a:r>
            <a:r>
              <a:rPr lang="ru-RU" sz="2600" b="1" i="1" u="sng" dirty="0"/>
              <a:t>и хлебопекарные свойства сорта хорошие</a:t>
            </a:r>
            <a:endParaRPr lang="ru-RU" sz="2600" b="1" i="1" u="sng" dirty="0" smtClean="0"/>
          </a:p>
          <a:p>
            <a:pPr algn="ctr" eaLnBrk="1" hangingPunct="1">
              <a:defRPr/>
            </a:pPr>
            <a:r>
              <a:rPr lang="ru-RU" sz="2600" b="1" i="1" u="sng" dirty="0" smtClean="0"/>
              <a:t>- умеренно </a:t>
            </a:r>
            <a:r>
              <a:rPr lang="ru-RU" sz="2600" b="1" i="1" u="sng" dirty="0"/>
              <a:t>восприимчив к бурой </a:t>
            </a:r>
            <a:r>
              <a:rPr lang="ru-RU" sz="2600" b="1" i="1" u="sng" dirty="0" smtClean="0"/>
              <a:t>ржавчине</a:t>
            </a: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18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9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0" y="13227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53498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anose="020B0604020202020204" pitchFamily="34" charset="0"/>
              </a:rPr>
              <a:t>Характеристика сорта Поэма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219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79807985"/>
              </p:ext>
            </p:extLst>
          </p:nvPr>
        </p:nvGraphicFramePr>
        <p:xfrm>
          <a:off x="457200" y="571503"/>
          <a:ext cx="8346558" cy="4070846"/>
        </p:xfrm>
        <a:graphic>
          <a:graphicData uri="http://schemas.openxmlformats.org/drawingml/2006/table">
            <a:tbl>
              <a:tblPr/>
              <a:tblGrid>
                <a:gridCol w="2910991"/>
                <a:gridCol w="2506866"/>
                <a:gridCol w="2928701"/>
              </a:tblGrid>
              <a:tr h="47490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Казанская 560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Поэма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(данные ВЦОКС)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Вегетационный период, дни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Урожайность, т/га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4,68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Масса 1000 зерен, г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Натура зерна, г/л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824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Стекловидность общая, 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клейковины, 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ИДК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белка, 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Сила муки, е.а.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0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Валориметрическая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оценка,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19</a:t>
            </a:r>
            <a:endParaRPr lang="ru-RU" sz="900" b="1" dirty="0">
              <a:latin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199" y="4525049"/>
            <a:ext cx="8991599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Поэма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</a:t>
            </a:r>
            <a:r>
              <a:rPr lang="ru-RU" sz="2400" i="1" dirty="0"/>
              <a:t> </a:t>
            </a:r>
            <a:r>
              <a:rPr lang="ru-RU" sz="2400" dirty="0" smtClean="0"/>
              <a:t>Ценная </a:t>
            </a:r>
            <a:r>
              <a:rPr lang="ru-RU" sz="2400" dirty="0"/>
              <a:t>пшеница</a:t>
            </a:r>
            <a:endParaRPr lang="ru-RU" sz="2400" i="1" u="sng" dirty="0" smtClean="0"/>
          </a:p>
          <a:p>
            <a:pPr algn="ctr" eaLnBrk="1" hangingPunct="1">
              <a:defRPr/>
            </a:pPr>
            <a:r>
              <a:rPr lang="ru-RU" sz="2400" b="1" dirty="0"/>
              <a:t>Зимостойкость: высокая, зимует лучше Московской </a:t>
            </a:r>
            <a:r>
              <a:rPr lang="ru-RU" sz="2400" b="1" dirty="0" smtClean="0"/>
              <a:t>39. Сорт </a:t>
            </a:r>
            <a:r>
              <a:rPr lang="ru-RU" sz="2400" b="1" dirty="0"/>
              <a:t>интенсивного типа, максимальная урожайность 90,4 </a:t>
            </a:r>
            <a:r>
              <a:rPr lang="ru-RU" sz="2400" b="1" dirty="0" smtClean="0"/>
              <a:t>ц/га.</a:t>
            </a:r>
            <a:r>
              <a:rPr lang="ru-RU" sz="2400" b="1" dirty="0"/>
              <a:t> </a:t>
            </a:r>
            <a:r>
              <a:rPr lang="ru-RU" sz="2400" b="1" dirty="0" smtClean="0"/>
              <a:t>Устойчив </a:t>
            </a:r>
            <a:r>
              <a:rPr lang="ru-RU" sz="2400" b="1" dirty="0"/>
              <a:t>к мучнистой росе. Слабо поражается стеблевой </a:t>
            </a:r>
            <a:r>
              <a:rPr lang="ru-RU" sz="2400" b="1" dirty="0" smtClean="0"/>
              <a:t>ржавчиной. </a:t>
            </a:r>
            <a:r>
              <a:rPr lang="ru-RU" sz="2400" b="1" dirty="0"/>
              <a:t>К твердой головне </a:t>
            </a:r>
            <a:r>
              <a:rPr lang="ru-RU" sz="2400" b="1" dirty="0" smtClean="0"/>
              <a:t>восприимчив. Районирован по 2,3,4 региону (2011)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20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900113" y="42863"/>
            <a:ext cx="7643812" cy="43656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СТРУКТУРА ФГБУ «ГОССОРТКОМИССИЯ»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4572000" y="1677832"/>
            <a:ext cx="0" cy="30812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4583231" y="2933699"/>
            <a:ext cx="0" cy="39325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752599" y="561701"/>
            <a:ext cx="5885985" cy="11049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ru-RU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ФГБУ «Госсорткомиссия»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ru-RU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Москва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ru-RU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(Госреестр)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2613263" y="1985961"/>
            <a:ext cx="3962400" cy="9477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филиал ФГБУ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«</a:t>
            </a:r>
            <a:r>
              <a:rPr lang="ru-RU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Госсорткомиссия</a:t>
            </a: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» по РТ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Госреестр – 7 зона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76200" y="3067050"/>
            <a:ext cx="1953322" cy="1219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Арский ГСУ</a:t>
            </a:r>
          </a:p>
          <a:p>
            <a:pPr algn="ctr" eaLnBrk="1" hangingPunct="1">
              <a:defRPr/>
            </a:pPr>
            <a:r>
              <a:rPr lang="ru-RU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Зарипов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Ф.З.</a:t>
            </a: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85724" y="4267200"/>
            <a:ext cx="1943798" cy="11049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Кукморский ГСУ</a:t>
            </a: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Иванов В.Г. </a:t>
            </a: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2141184" y="5715000"/>
            <a:ext cx="2469553" cy="1066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Р.Слободский ГСУ</a:t>
            </a:r>
          </a:p>
          <a:p>
            <a:pPr algn="ctr" eaLnBrk="1" hangingPunct="1">
              <a:defRPr/>
            </a:pPr>
            <a:r>
              <a:rPr lang="ru-RU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Шайхутдинов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Р.К. </a:t>
            </a:r>
            <a:endParaRPr lang="ru-RU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4722019" y="5711861"/>
            <a:ext cx="2463257" cy="10576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Буинский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ГСУ</a:t>
            </a:r>
            <a:endParaRPr lang="ru-RU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algn="ctr" eaLnBrk="1" hangingPunct="1">
              <a:defRPr/>
            </a:pPr>
            <a:r>
              <a:rPr lang="ru-RU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Тухватуллин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М.А.</a:t>
            </a: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7125629" y="4763429"/>
            <a:ext cx="1932646" cy="1066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5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Чистопольский</a:t>
            </a:r>
            <a:r>
              <a:rPr lang="ru-RU" sz="1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ГСУ</a:t>
            </a:r>
            <a:endParaRPr lang="ru-RU" sz="15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Якимов В.И. </a:t>
            </a:r>
            <a:endParaRPr lang="ru-RU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7226452" y="3467100"/>
            <a:ext cx="1831823" cy="1066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Заинский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ГСУ</a:t>
            </a:r>
            <a:endParaRPr lang="ru-RU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Рябов И.И.</a:t>
            </a:r>
          </a:p>
        </p:txBody>
      </p:sp>
      <p:sp>
        <p:nvSpPr>
          <p:cNvPr id="11278" name="Line 15"/>
          <p:cNvSpPr>
            <a:spLocks noChangeShapeType="1"/>
          </p:cNvSpPr>
          <p:nvPr/>
        </p:nvSpPr>
        <p:spPr bwMode="auto">
          <a:xfrm flipH="1">
            <a:off x="2029520" y="3621474"/>
            <a:ext cx="2542479" cy="33616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9" name="Line 16"/>
          <p:cNvSpPr>
            <a:spLocks noChangeShapeType="1"/>
          </p:cNvSpPr>
          <p:nvPr/>
        </p:nvSpPr>
        <p:spPr bwMode="auto">
          <a:xfrm>
            <a:off x="4594463" y="3630648"/>
            <a:ext cx="2631989" cy="32698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0" name="Line 17"/>
          <p:cNvSpPr>
            <a:spLocks noChangeShapeType="1"/>
          </p:cNvSpPr>
          <p:nvPr/>
        </p:nvSpPr>
        <p:spPr bwMode="auto">
          <a:xfrm>
            <a:off x="4594464" y="3630648"/>
            <a:ext cx="2796936" cy="113185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1" name="Line 18"/>
          <p:cNvSpPr>
            <a:spLocks noChangeShapeType="1"/>
          </p:cNvSpPr>
          <p:nvPr/>
        </p:nvSpPr>
        <p:spPr bwMode="auto">
          <a:xfrm flipH="1">
            <a:off x="2084033" y="3630648"/>
            <a:ext cx="2510429" cy="98839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2" name="Line 19"/>
          <p:cNvSpPr>
            <a:spLocks noChangeShapeType="1"/>
          </p:cNvSpPr>
          <p:nvPr/>
        </p:nvSpPr>
        <p:spPr bwMode="auto">
          <a:xfrm flipH="1">
            <a:off x="3300759" y="3794142"/>
            <a:ext cx="1169881" cy="167320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3" name="Line 20"/>
          <p:cNvSpPr>
            <a:spLocks noChangeShapeType="1"/>
          </p:cNvSpPr>
          <p:nvPr/>
        </p:nvSpPr>
        <p:spPr bwMode="auto">
          <a:xfrm>
            <a:off x="4572001" y="3630648"/>
            <a:ext cx="1381646" cy="208435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895" name="Rectangle 23"/>
          <p:cNvSpPr>
            <a:spLocks noChangeArrowheads="1"/>
          </p:cNvSpPr>
          <p:nvPr/>
        </p:nvSpPr>
        <p:spPr bwMode="auto">
          <a:xfrm>
            <a:off x="6645275" y="1714500"/>
            <a:ext cx="2362200" cy="1676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5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К Средневолжскому (7) </a:t>
            </a:r>
          </a:p>
          <a:p>
            <a:pPr algn="ctr" eaLnBrk="1" hangingPunct="1">
              <a:defRPr/>
            </a:pPr>
            <a:r>
              <a:rPr lang="ru-RU" sz="15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региону относятся:</a:t>
            </a:r>
          </a:p>
          <a:p>
            <a:pPr algn="ctr" eaLnBrk="1" hangingPunct="1">
              <a:defRPr/>
            </a:pPr>
            <a:r>
              <a:rPr lang="ru-RU" sz="15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Республика Татарстан</a:t>
            </a:r>
          </a:p>
          <a:p>
            <a:pPr algn="ctr" eaLnBrk="1" hangingPunct="1">
              <a:defRPr/>
            </a:pPr>
            <a:r>
              <a:rPr lang="ru-RU" sz="15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Республика Мордовия</a:t>
            </a:r>
          </a:p>
          <a:p>
            <a:pPr algn="ctr" eaLnBrk="1" hangingPunct="1">
              <a:defRPr/>
            </a:pPr>
            <a:r>
              <a:rPr lang="ru-RU" sz="15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Пензенская область</a:t>
            </a:r>
          </a:p>
          <a:p>
            <a:pPr algn="ctr" eaLnBrk="1" hangingPunct="1">
              <a:defRPr/>
            </a:pPr>
            <a:r>
              <a:rPr lang="ru-RU" sz="15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Самарская область</a:t>
            </a:r>
          </a:p>
          <a:p>
            <a:pPr algn="ctr" eaLnBrk="1" hangingPunct="1">
              <a:defRPr/>
            </a:pPr>
            <a:r>
              <a:rPr lang="ru-RU" sz="15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Ульяновская область</a:t>
            </a:r>
          </a:p>
        </p:txBody>
      </p:sp>
      <p:pic>
        <p:nvPicPr>
          <p:cNvPr id="11287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851055"/>
            <a:ext cx="1409700" cy="21145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2602031" y="3326953"/>
            <a:ext cx="3962401" cy="381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Госсортоучастки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102136" y="5623346"/>
            <a:ext cx="1943798" cy="11049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Тетюшский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ГСУ</a:t>
            </a: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ru-RU" sz="1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Кучумова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Е.А.</a:t>
            </a: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Плодовый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43925" y="6438900"/>
            <a:ext cx="463550" cy="27699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65750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0" y="13227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207963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anose="020B0604020202020204" pitchFamily="34" charset="0"/>
              </a:rPr>
              <a:t>Характеристика сорта Универсиада</a:t>
            </a:r>
          </a:p>
        </p:txBody>
      </p:sp>
      <p:graphicFrame>
        <p:nvGraphicFramePr>
          <p:cNvPr id="9219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50251234"/>
              </p:ext>
            </p:extLst>
          </p:nvPr>
        </p:nvGraphicFramePr>
        <p:xfrm>
          <a:off x="457200" y="1066800"/>
          <a:ext cx="8229600" cy="5460370"/>
        </p:xfrm>
        <a:graphic>
          <a:graphicData uri="http://schemas.openxmlformats.org/drawingml/2006/table">
            <a:tbl>
              <a:tblPr/>
              <a:tblGrid>
                <a:gridCol w="2870200"/>
                <a:gridCol w="2471738"/>
                <a:gridCol w="2887662"/>
              </a:tblGrid>
              <a:tr h="612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Казанская 560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Универсиада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(данные ВЦОКС)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Вегетационный период, дни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Урожайность, т/га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растения, см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Масса 1000 зерен, г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Натура зерна, г/л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Стекловидность общая, 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клейковины, 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ИДК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белка, 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Сила муки, е.а.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Валориметрическая оценка, 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хлебопекарная оценка, балл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20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11112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7" y="122233"/>
            <a:ext cx="875188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Пшеница яровая </a:t>
            </a:r>
          </a:p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Площадь по РТ- 409,7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тыс.га</a:t>
            </a:r>
            <a:endParaRPr lang="ru-RU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(26% 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зернового клина)</a:t>
            </a:r>
            <a:endParaRPr lang="ru-RU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Урожайность – 30,7 ц/га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Районировано по РТ - 22 сорта </a:t>
            </a:r>
          </a:p>
          <a:p>
            <a:pPr eaLnBrk="1" hangingPunct="1"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		(87% посевов)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Несортовые посевы – 8%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Нерайонированные – 5% 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4937" y="5146924"/>
            <a:ext cx="86423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Сильные – 5 сортов 9% площадей</a:t>
            </a:r>
          </a:p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Ценные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– 8 сортов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19% площадей</a:t>
            </a:r>
          </a:p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Филлеры - 9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сортов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72% площадей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21</a:t>
            </a:fld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21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294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11112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8" y="122233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Пшеница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яровая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637320"/>
              </p:ext>
            </p:extLst>
          </p:nvPr>
        </p:nvGraphicFramePr>
        <p:xfrm>
          <a:off x="211138" y="939796"/>
          <a:ext cx="8456610" cy="561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5712"/>
                <a:gridCol w="1038225"/>
                <a:gridCol w="1934368"/>
                <a:gridCol w="1409435"/>
                <a:gridCol w="1409435"/>
                <a:gridCol w="1409435"/>
              </a:tblGrid>
              <a:tr h="5297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16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РЕЕСТРЕ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 РТ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сорта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Уд.вес</a:t>
                      </a: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посевах, </a:t>
                      </a: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Ур-</a:t>
                      </a:r>
                      <a:r>
                        <a:rPr lang="ru-RU" sz="16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ть</a:t>
                      </a:r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6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(2017г)</a:t>
                      </a: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ц/га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Направление по качеству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2009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2009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ЭКАДА 66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33,8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ФИЛЛЕР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2013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2013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ЭКАДА 109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14,4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35,4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ЦЕННАЯ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ЭКАДА 70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9,6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32,4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ФИЛЛЕР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2004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2004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КАЗАНСКАЯ ЮБИЛЕИНАЯ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7,8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27,8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СИЛЬНАЯ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ЙОЛДЫЗ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5,8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31,5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ФИЛЛЕР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СИМБИРЦИТ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,8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30,6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ФИЛЛЕР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2008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2008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МАРГАРИТА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5,6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32,3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ФИЛЛЕР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2009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2009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ЗЛАТА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2,8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31,3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ФИЛЛЕР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АРХАТ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1,9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31,6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ЦЕННАЯ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2004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2004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ЭСТЕР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28,2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ЦЕННАЯ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2003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2003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ТУЛАЙКОВСКАЯ 10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0,9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28,8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СИЛЬНАЯ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22</a:t>
            </a:fld>
            <a:endParaRPr lang="ru-RU" altLang="ru-RU"/>
          </a:p>
        </p:txBody>
      </p:sp>
      <p:sp>
        <p:nvSpPr>
          <p:cNvPr id="8" name="TextBox 7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22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81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11112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8" y="122233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Пшеница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яровая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87550"/>
              </p:ext>
            </p:extLst>
          </p:nvPr>
        </p:nvGraphicFramePr>
        <p:xfrm>
          <a:off x="211138" y="939796"/>
          <a:ext cx="8456610" cy="55728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0937"/>
                <a:gridCol w="971550"/>
                <a:gridCol w="2105818"/>
                <a:gridCol w="1409435"/>
                <a:gridCol w="1409435"/>
                <a:gridCol w="1409435"/>
              </a:tblGrid>
              <a:tr h="5297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16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РЕЕСТРЕ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 РТ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сорта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Уд.вес</a:t>
                      </a: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посевах, </a:t>
                      </a: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Ур-</a:t>
                      </a:r>
                      <a:r>
                        <a:rPr lang="ru-RU" sz="16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ть</a:t>
                      </a:r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6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(2017г)</a:t>
                      </a: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ц/га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Направление по качеству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ИДЕЛЛЕ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0,9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34,1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ЦЕННАЯ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2002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2002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ОМСКАЯ 33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0,3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17,9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ЦЕННАЯ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2012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УРАЛОСИБИРСКАЯ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0,3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35,1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СИЛЬНАЯ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ТУЛАЙКОВСКАЯ 108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0,3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38,7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СИЛЬНАЯ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ХАЯТ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0,1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35,8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ЦЕННАЯ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ЭКАДА 113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0,1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32,4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ЦЕННАЯ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УЛЬЯНОВСКАЯ 105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</a:t>
                      </a:r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00</a:t>
                      </a:r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га)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37,9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ФИЛЛЕР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2017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ТУЛАЙКОВСКАЯ НАДЕЖДА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0,02</a:t>
                      </a:r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(100</a:t>
                      </a:r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га)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ЦЕННАЯ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2013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ЧЕРНОЗЕМНОУРАЛЬ-СКАЯ </a:t>
                      </a:r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</a:t>
                      </a:r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60га)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СИЛЬНАЯ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2008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БАШКИРСКАЯ 27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ФИЛЛЕР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2012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2012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ГРЕММЭ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23</a:t>
            </a:fld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23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69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25712" y="-2117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11138" y="122233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Пшеница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яровая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150724"/>
              </p:ext>
            </p:extLst>
          </p:nvPr>
        </p:nvGraphicFramePr>
        <p:xfrm>
          <a:off x="118754" y="985651"/>
          <a:ext cx="8844270" cy="5782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9543"/>
                <a:gridCol w="2329735"/>
                <a:gridCol w="1020462"/>
                <a:gridCol w="750906"/>
                <a:gridCol w="750906"/>
                <a:gridCol w="750906"/>
                <a:gridCol w="711238"/>
                <a:gridCol w="790574"/>
              </a:tblGrid>
              <a:tr h="384652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Сорт, гибрид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Оригинатор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 начала испытания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 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2017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 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2016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St. в 2017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St. в 2016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</a:t>
                      </a:r>
                      <a:r>
                        <a:rPr kumimoji="0"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за 2 года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ЙОЛДЫЗ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Татарский НИИСХ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2013 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АГАТА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Рязанский НИИСХ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-2,9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-1,2 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-2,1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АЛАБУГА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Тюменская обл.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АМАНТИС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Эконива</a:t>
                      </a:r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-семена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-3,8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-0,4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АРХАТ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Кривобочек</a:t>
                      </a:r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В.Г.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2012 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-0,6 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-1,1 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ВОРОНЕЖСКАЯ 20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НИИСХ </a:t>
                      </a:r>
                      <a:r>
                        <a:rPr kumimoji="0" lang="ru-R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В.В.Докучаева</a:t>
                      </a:r>
                      <a:endParaRPr kumimoji="0"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-3,5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-4,5 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-4,0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ГЕРАКЛ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Сибирский НИИСХ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-3,1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-0,8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ДАРЬЯ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Воронежская обл.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-4,4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ИДЕЛЛЕ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Татарский НИИСХ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2013 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-5,5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-1,7 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-3,6 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3752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КАЗАНСКАЯ ЮБИЛЕЙН.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Татарский НИИСХ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2002 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-4,3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-5,5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-4,9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КВИНТУС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Германия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-3,5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282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ЛАДЬЯ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Владимирский НИИСХ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-2,1 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 </a:t>
                      </a:r>
                      <a:endParaRPr kumimoji="0"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МАРГАРИТА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Ульяновский НИИСХ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2006 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-2,5 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-0,6 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ОМСКАЯ 33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Сибирский НИИСХ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2001 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-11,3 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-3,3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-7,3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РАДУГА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Курганский НИИСХ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-5,8 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-1,8 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СИМБИРЦИТ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Ульяновский НИИСХ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2005 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-3,2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-2,5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ТОБОЛЬСКАЯ 2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Кургансемена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-7,0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-5,7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-6,4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24</a:t>
            </a:fld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24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2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23237" y="-2117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11138" y="122233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Пшеница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яровая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821273"/>
              </p:ext>
            </p:extLst>
          </p:nvPr>
        </p:nvGraphicFramePr>
        <p:xfrm>
          <a:off x="118754" y="830119"/>
          <a:ext cx="8844270" cy="5484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0675"/>
                <a:gridCol w="2228603"/>
                <a:gridCol w="1020462"/>
                <a:gridCol w="750906"/>
                <a:gridCol w="750906"/>
                <a:gridCol w="750906"/>
                <a:gridCol w="750906"/>
                <a:gridCol w="750906"/>
              </a:tblGrid>
              <a:tr h="384652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Сорт, гибрид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Оригинатор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 начала испытания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 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2017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 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2016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St. в 2017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St. в 2016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</a:t>
                      </a:r>
                      <a:r>
                        <a:rPr kumimoji="0"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за 2 года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ТОБОЛЬСКАЯ СТЕПНАЯ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Алтайский НИИСХ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-9,6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-6,6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-8,1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ТУЛАЙКОВСКАЯ 10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Самарский НИИСХ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2001 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-10,3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-4,9 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-7,6 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ТУЛАЙКОВСК. 108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Самарский НИИСХ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2012 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-3,1 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-2,5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ТУЛАЙКОВСК. НАДЕЖДА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Самарский НИИСХ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 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ТУЛАЙКОВСК. ПОБЕДА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Самарский НИИСХ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-11,9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-4,9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-8,4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УЛЬЯНОВСКАЯ 105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Ульяновский НИИСХ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 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УРАЛОСИБИРСК. 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Кургансемена</a:t>
                      </a:r>
                      <a:endParaRPr kumimoji="0"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2011 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-2,3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-3,3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-2,8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УРАЛОСИБИРСК. 2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Кургансемена</a:t>
                      </a:r>
                      <a:endParaRPr kumimoji="0"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-10,1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5,1 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-7,6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ХАЯТ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Татарский НИИСХ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 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-5,6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-6,7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-6,1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3752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ЧЕРНОЗЕМНОУР. </a:t>
                      </a:r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НИИСХ В.В.Докучаева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2011 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-0,5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ЭКАДА 109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Татарский НИИСХ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2011 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-0,9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5,2 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-3,1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ЭКАДА 113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Самарский НИИСХ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2011 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-2,7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-5,4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-4,1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ЭКАДА 66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Татарский НИИСХ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2007 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-3,3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-5,0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-4,1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ЭКАДА 70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Ульяновский НИИСХ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2005 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-0,9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5,2 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 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ЭСТЕР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НИИСХ "Немчиновка"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2002 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-5,1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-7,8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6,4 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25</a:t>
            </a:fld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25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59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13837" y="-2117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11138" y="122233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Пшеница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яровая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677073"/>
              </p:ext>
            </p:extLst>
          </p:nvPr>
        </p:nvGraphicFramePr>
        <p:xfrm>
          <a:off x="118754" y="985651"/>
          <a:ext cx="8844270" cy="25333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9543"/>
                <a:gridCol w="2329735"/>
                <a:gridCol w="1020462"/>
                <a:gridCol w="750906"/>
                <a:gridCol w="750906"/>
                <a:gridCol w="750906"/>
                <a:gridCol w="750906"/>
                <a:gridCol w="750906"/>
              </a:tblGrid>
              <a:tr h="384652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Сорт, гибрид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Оригинатор</a:t>
                      </a:r>
                      <a:endParaRPr kumimoji="0"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 начала испытания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 </a:t>
                      </a:r>
                      <a:r>
                        <a:rPr kumimoji="0"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2017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 </a:t>
                      </a:r>
                      <a:r>
                        <a:rPr kumimoji="0"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2016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St. в 2017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St. в 2016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</a:t>
                      </a:r>
                      <a:r>
                        <a:rPr kumimoji="0" lang="ru-RU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</a:t>
                      </a:r>
                      <a:r>
                        <a:rPr kumimoji="0"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за 2 года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Среднераняя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группа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ЗЛАТА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НИИСХ "Немчиновка"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 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ЕКАТЕРИНА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Уральский НИИСХ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ЧЕЛЯБА СТЕПНАЯ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Челябинский НИИСХ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 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-3,2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26</a:t>
            </a:fld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26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82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0" y="13227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8" y="227339"/>
            <a:ext cx="864235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Предложения по районированию пшеницы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яровой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Екатерина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</a:t>
            </a:r>
            <a:r>
              <a:rPr lang="ru-RU" sz="3200" b="1" dirty="0">
                <a:solidFill>
                  <a:srgbClr val="008000"/>
                </a:solidFill>
                <a:latin typeface="Arial" pitchFamily="34" charset="0"/>
              </a:rPr>
              <a:t>Уральский НИИСХ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среднеранняя (04), ценная по качеству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                               </a:t>
            </a:r>
            <a:r>
              <a:rPr lang="ru-RU" sz="3200" dirty="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Средняя урожайность за 2 года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34,4 ц/га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512" y="5338927"/>
            <a:ext cx="8367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Омская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33 (2002г)</a:t>
            </a:r>
          </a:p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 причине отсутствия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площадей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69875" y="4002991"/>
            <a:ext cx="8642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Предложения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 снятию с районирования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27</a:t>
            </a:fld>
            <a:endParaRPr lang="ru-RU" altLang="ru-RU"/>
          </a:p>
        </p:txBody>
      </p:sp>
      <p:sp>
        <p:nvSpPr>
          <p:cNvPr id="8" name="TextBox 7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27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69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1587" y="9525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7" y="122233"/>
            <a:ext cx="875188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Ячмень</a:t>
            </a: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Площадь по РТ- 385,6 </a:t>
            </a: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тыс.га</a:t>
            </a:r>
            <a:endParaRPr lang="ru-RU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(25%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зернового клина)</a:t>
            </a:r>
            <a:endParaRPr lang="ru-RU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eaLnBrk="1" hangingPunct="1"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Урожайность – 34,7 ц/га</a:t>
            </a:r>
          </a:p>
          <a:p>
            <a:pPr eaLnBrk="1" hangingPunct="1"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Районировано по РТ - 12 сортов </a:t>
            </a:r>
          </a:p>
          <a:p>
            <a:pPr eaLnBrk="1" hangingPunct="1">
              <a:defRPr/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		(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86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% посевов)</a:t>
            </a:r>
          </a:p>
          <a:p>
            <a:pPr eaLnBrk="1" hangingPunct="1"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Несортовые посевы –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11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%</a:t>
            </a:r>
          </a:p>
          <a:p>
            <a:pPr eaLnBrk="1" hangingPunct="1">
              <a:defRPr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Нерайонированные – 3% 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28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28</a:t>
            </a:r>
            <a:endParaRPr lang="ru-RU" sz="900" b="1" dirty="0">
              <a:latin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39687" y="5146924"/>
            <a:ext cx="89122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Пивоваренные и ценные – 4 сорта 65%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площ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-й</a:t>
            </a:r>
          </a:p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Ценные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–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 сорта 2% площадей</a:t>
            </a:r>
          </a:p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Фуражные – 6 сортов 33% площадей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70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1587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8" y="-68267"/>
            <a:ext cx="8642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Ячмень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692026"/>
              </p:ext>
            </p:extLst>
          </p:nvPr>
        </p:nvGraphicFramePr>
        <p:xfrm>
          <a:off x="211138" y="406396"/>
          <a:ext cx="8456609" cy="6105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6668"/>
                <a:gridCol w="944781"/>
                <a:gridCol w="1532952"/>
                <a:gridCol w="1007634"/>
                <a:gridCol w="1108960"/>
                <a:gridCol w="1407807"/>
                <a:gridCol w="1407807"/>
              </a:tblGrid>
              <a:tr h="5297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14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РЕЕСТРЕ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 РТ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сорта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Уд.вес</a:t>
                      </a:r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посевах, </a:t>
                      </a:r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Ур-</a:t>
                      </a:r>
                      <a:r>
                        <a:rPr lang="ru-RU" sz="1400" b="1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ть</a:t>
                      </a: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(2017г)</a:t>
                      </a: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ц/га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Направление по качеству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Содержание белка,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1998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1998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РАУШАН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45,5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37,2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Пивоваренный и ценный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9,9-14,8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2002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2002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НУР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16,5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39,7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Пивоваренный и ценный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10,2-15,2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ТИМЕРХАН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11,8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29,0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Фуражный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12-14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ВАКУЛА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3,7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31,3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Фуражный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11,0-12,9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1998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1998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РАХАТ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2,6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30,1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Пивоваренный и ценный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10-12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2013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БЕЛГОРОДСКИЙ 100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32,4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Ценный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10,2-13,3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2012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2013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ОРЛАН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1,4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29,3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Фуражный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11,3-15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2011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ГЕЛИОС УА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28,5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Фуражный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7,9-10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КАМАШЕВСКИЙ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0,1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31,8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Ценный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10,5-15,6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2008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2011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БЕАТРИС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Пивоваренный и ценный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10-13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ПОВОЛЖСКИЙ 22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Фуражный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12,8-16,7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2012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ЭНЕЙ УА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Фуражный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10,1-16,1</a:t>
                      </a:r>
                      <a:endParaRPr kumimoji="0"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941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15080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7" y="112708"/>
            <a:ext cx="87518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Ежегодно испытывается более 1500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сортообразцов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госзадание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1200)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16251008"/>
              </p:ext>
            </p:extLst>
          </p:nvPr>
        </p:nvGraphicFramePr>
        <p:xfrm>
          <a:off x="430305" y="1464805"/>
          <a:ext cx="3926539" cy="4387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34393968"/>
              </p:ext>
            </p:extLst>
          </p:nvPr>
        </p:nvGraphicFramePr>
        <p:xfrm>
          <a:off x="211136" y="1209675"/>
          <a:ext cx="7646989" cy="5537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8543925" y="6438900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/>
              <a:t>3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1918795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7813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11138" y="122233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Ячмень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930583"/>
              </p:ext>
            </p:extLst>
          </p:nvPr>
        </p:nvGraphicFramePr>
        <p:xfrm>
          <a:off x="118754" y="743076"/>
          <a:ext cx="8844270" cy="6038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9543"/>
                <a:gridCol w="2329735"/>
                <a:gridCol w="1020462"/>
                <a:gridCol w="750906"/>
                <a:gridCol w="750906"/>
                <a:gridCol w="750906"/>
                <a:gridCol w="750906"/>
                <a:gridCol w="750906"/>
              </a:tblGrid>
              <a:tr h="384652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Сорт, гибрид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Оригинатор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 начала испытания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 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2017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 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2016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St. в 2017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St. в 2016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</a:t>
                      </a:r>
                      <a:r>
                        <a:rPr kumimoji="0"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за 2 года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РАУШАН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НИИСХ "</a:t>
                      </a:r>
                      <a:r>
                        <a:rPr kumimoji="0" lang="ru-RU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Немчиновка</a:t>
                      </a:r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1996 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АБИ БАЛСТЕР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США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АБИ ГРОУЛЕР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США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АРИЕЛЬ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Франция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БЕАТРИС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Германия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2008 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БЕЛГОРОДСК. 100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Белгородская обл.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2008 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ВАКУЛА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Ставропольский НИИСХ</a:t>
                      </a:r>
                      <a:r>
                        <a:rPr kumimoji="0" lang="ru-RU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Украина</a:t>
                      </a:r>
                      <a:endParaRPr kumimoji="0"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2008 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ГЕЛИОС УА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Белгородская обл.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2008 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ГРИФ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Германия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3752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ДИАЛОГ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Пензенский НИИСХ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-6,4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КАМАШЕВСКИЙ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Татарский НИИСХ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 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КВС КАНТОН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Германия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КРОССВЕЙ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Германия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МЭРИЛИН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Франция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НУР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Московский НИИСХ</a:t>
                      </a:r>
                      <a:endParaRPr kumimoji="0"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2000 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ОРЛАН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Самарский НИИСХ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2009 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-5,6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ПАМЯТИ ЧЕПЕЛЕВА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Уральский НИИСХ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30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27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39687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11138" y="122233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Ячмень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403721"/>
              </p:ext>
            </p:extLst>
          </p:nvPr>
        </p:nvGraphicFramePr>
        <p:xfrm>
          <a:off x="118754" y="866901"/>
          <a:ext cx="8844270" cy="44660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9543"/>
                <a:gridCol w="2329735"/>
                <a:gridCol w="1020462"/>
                <a:gridCol w="750906"/>
                <a:gridCol w="750906"/>
                <a:gridCol w="750906"/>
                <a:gridCol w="750906"/>
                <a:gridCol w="750906"/>
              </a:tblGrid>
              <a:tr h="384652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Сорт, гибрид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Оригинатор</a:t>
                      </a:r>
                      <a:endParaRPr kumimoji="0"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 начала испытания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 </a:t>
                      </a:r>
                      <a:r>
                        <a:rPr kumimoji="0"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2017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 </a:t>
                      </a:r>
                      <a:r>
                        <a:rPr kumimoji="0"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2016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St. в 2017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St. в 2016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</a:t>
                      </a:r>
                      <a:r>
                        <a:rPr kumimoji="0" lang="ru-RU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</a:t>
                      </a:r>
                      <a:r>
                        <a:rPr kumimoji="0"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за 2 года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ПИЛОТ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Швейцария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ПОВОЛЖСКИЙ 22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НИИ П.Н.Константинова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 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РАХАТ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НИИСХ "Немчиновка"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1996 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САНГРИЯ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Германия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2016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48,4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52,0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6,4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СОУЛМЭЙТ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ТИМЕРХАН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Татарский НИИСХ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 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ФОРТУНА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Германия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ЧЕЛЛЕНДЖ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Германия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ЭНЕЙ УА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Ставропольский НИИСХ Украина</a:t>
                      </a:r>
                      <a:endParaRPr kumimoji="0"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 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-2,7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375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ЯНТАРЬ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НИИСХ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В.В.Докучаева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3,3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31</a:t>
            </a:fld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31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62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5838" y="13227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8" y="256664"/>
            <a:ext cx="8642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Предложения по районированию ячменя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351" y="1530571"/>
            <a:ext cx="8896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Памяти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Чепелева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</a:t>
            </a:r>
            <a:r>
              <a:rPr lang="ru-RU" sz="3600" b="1" dirty="0" smtClean="0">
                <a:solidFill>
                  <a:srgbClr val="008000"/>
                </a:solidFill>
                <a:latin typeface="Arial" pitchFamily="34" charset="0"/>
              </a:rPr>
              <a:t>Уральский </a:t>
            </a:r>
            <a:r>
              <a:rPr lang="ru-RU" sz="3600" b="1" dirty="0">
                <a:solidFill>
                  <a:srgbClr val="008000"/>
                </a:solidFill>
                <a:latin typeface="Arial" pitchFamily="34" charset="0"/>
              </a:rPr>
              <a:t>НИИСХ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 </a:t>
            </a:r>
          </a:p>
          <a:p>
            <a:pPr algn="ctr"/>
            <a:r>
              <a:rPr lang="ru-RU" sz="36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Средняя урожайность за 2 года </a:t>
            </a:r>
            <a:r>
              <a:rPr lang="ru-RU" sz="3600" dirty="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t>50,2 </a:t>
            </a:r>
            <a:r>
              <a:rPr lang="ru-RU" sz="36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ц/га,</a:t>
            </a:r>
          </a:p>
          <a:p>
            <a:pPr lvl="0" algn="ctr"/>
            <a:r>
              <a:rPr lang="ru-RU" sz="36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3600" dirty="0" smtClean="0">
                <a:solidFill>
                  <a:srgbClr val="008000"/>
                </a:solidFill>
                <a:latin typeface="Franklin Gothic Medium" panose="020B0603020102020204" pitchFamily="34" charset="0"/>
              </a:rPr>
              <a:t>+4,3 </a:t>
            </a:r>
            <a:r>
              <a:rPr lang="ru-RU" sz="36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ц/га к </a:t>
            </a:r>
            <a:r>
              <a:rPr lang="ru-RU" sz="3600" dirty="0" smtClean="0">
                <a:solidFill>
                  <a:prstClr val="black"/>
                </a:solidFill>
                <a:latin typeface="Franklin Gothic Medium" panose="020B0603020102020204" pitchFamily="34" charset="0"/>
              </a:rPr>
              <a:t>стандарту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32</a:t>
            </a:fld>
            <a:endParaRPr lang="ru-RU" altLang="ru-RU"/>
          </a:p>
        </p:txBody>
      </p:sp>
      <p:sp>
        <p:nvSpPr>
          <p:cNvPr id="9" name="TextBox 8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32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23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5838" y="13227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33</a:t>
            </a:fld>
            <a:endParaRPr lang="ru-RU" alt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1463"/>
            <a:ext cx="8229600" cy="79216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anose="020B0604020202020204" pitchFamily="34" charset="0"/>
              </a:rPr>
              <a:t>ВЦОКС  сорт Памяти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anose="020B0604020202020204" pitchFamily="34" charset="0"/>
              </a:rPr>
              <a:t>Чепелева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anose="020B0604020202020204" pitchFamily="34" charset="0"/>
              </a:rPr>
              <a:t>урожай 2016 года </a:t>
            </a:r>
          </a:p>
        </p:txBody>
      </p:sp>
      <p:graphicFrame>
        <p:nvGraphicFramePr>
          <p:cNvPr id="5123" name="Group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870314100"/>
              </p:ext>
            </p:extLst>
          </p:nvPr>
        </p:nvGraphicFramePr>
        <p:xfrm>
          <a:off x="451523" y="1231165"/>
          <a:ext cx="8252627" cy="4998451"/>
        </p:xfrm>
        <a:graphic>
          <a:graphicData uri="http://schemas.openxmlformats.org/drawingml/2006/table">
            <a:tbl>
              <a:tblPr/>
              <a:tblGrid>
                <a:gridCol w="2870200"/>
                <a:gridCol w="2471738"/>
                <a:gridCol w="2910689"/>
              </a:tblGrid>
              <a:tr h="55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Раушан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Памяти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Чепелева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Вегетационный период, дни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Урожайность, ц/га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растения, см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Масса 1000 зерен, г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Натура, г/л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Разваримость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Белок в зерне,%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11,2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11,9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Выход крупы,%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44,3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44,5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33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73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39687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7" y="122233"/>
            <a:ext cx="875188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Овес</a:t>
            </a:r>
          </a:p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Площадь по РТ- 64,1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тыс.га</a:t>
            </a:r>
            <a:endParaRPr lang="ru-RU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(4% 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зернового клина)</a:t>
            </a:r>
            <a:endParaRPr lang="ru-RU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Урожайность – 31ц/га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Районировано по РТ - 5 сортов </a:t>
            </a:r>
          </a:p>
          <a:p>
            <a:pPr eaLnBrk="1" hangingPunct="1"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		(6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8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% посевов)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Несортовые посевы – 2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9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%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Нерайонированные –3% 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34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35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52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11112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8" y="193343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Овес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116759"/>
              </p:ext>
            </p:extLst>
          </p:nvPr>
        </p:nvGraphicFramePr>
        <p:xfrm>
          <a:off x="304007" y="1235071"/>
          <a:ext cx="8456610" cy="2803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5712"/>
                <a:gridCol w="1133475"/>
                <a:gridCol w="1839118"/>
                <a:gridCol w="1409435"/>
                <a:gridCol w="1409435"/>
                <a:gridCol w="1409435"/>
              </a:tblGrid>
              <a:tr h="5297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16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РЕЕСТРЕ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 РТ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сорта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Уд.вес</a:t>
                      </a: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посевах, </a:t>
                      </a: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Ур-</a:t>
                      </a:r>
                      <a:r>
                        <a:rPr lang="ru-RU" sz="16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ть</a:t>
                      </a:r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6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(2017г)</a:t>
                      </a: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ц/га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Направление по качеству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2008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2008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КОНКУР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19,7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29,7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1997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1997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АЛЛЮР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12,7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37,5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ЦЕННЫЙ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2009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РЫСАК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4,4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33,2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СТИПЛЕР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30,2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ЦЕННЫЙ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ВСАДНИК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</a:t>
                      </a:r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31,4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ЦЕННЫЙ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35</a:t>
            </a:fld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36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94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0" y="-2117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11138" y="122233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Овес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254210"/>
              </p:ext>
            </p:extLst>
          </p:nvPr>
        </p:nvGraphicFramePr>
        <p:xfrm>
          <a:off x="118754" y="866901"/>
          <a:ext cx="8844270" cy="3153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9543"/>
                <a:gridCol w="2329735"/>
                <a:gridCol w="1020462"/>
                <a:gridCol w="750906"/>
                <a:gridCol w="750906"/>
                <a:gridCol w="750906"/>
                <a:gridCol w="750906"/>
                <a:gridCol w="750906"/>
              </a:tblGrid>
              <a:tr h="384652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Сорт, гибрид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Оригинатор</a:t>
                      </a:r>
                      <a:endParaRPr kumimoji="0"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 начала испытания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 </a:t>
                      </a:r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2017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 </a:t>
                      </a:r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2016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St. в 2017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St. в 2016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</a:t>
                      </a:r>
                      <a:r>
                        <a:rPr kumimoji="0" lang="ru-RU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</a:t>
                      </a:r>
                      <a:r>
                        <a:rPr kumimoji="0"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за 2 года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КОНКУР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Ульяновский НИИСХ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 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АЛЛЮР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Ульяновский НИИСХ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1991 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-3,8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-4,0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БЕКАС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Самарский НИИСХ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-12,3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-18,0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ВСАДНИК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Ульяновский НИИСХ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 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РЫСАК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Ульяновский НИИСХ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 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-1,8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-4,9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СТИПЛЕР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Ульяновский НИИСХ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 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-4,1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ТРОЙКА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Кургансемена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2948" y="5237406"/>
            <a:ext cx="7995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Предложений для районирования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овса нет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36</a:t>
            </a:fld>
            <a:endParaRPr lang="ru-RU" altLang="ru-RU"/>
          </a:p>
        </p:txBody>
      </p:sp>
      <p:sp>
        <p:nvSpPr>
          <p:cNvPr id="8" name="TextBox 7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37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27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11112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7" y="122233"/>
            <a:ext cx="875188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Горох</a:t>
            </a:r>
          </a:p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Площадь по РТ- 70,3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тыс.га</a:t>
            </a:r>
            <a:endParaRPr lang="ru-RU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(4,5% 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зернового клина)</a:t>
            </a:r>
            <a:endParaRPr lang="ru-RU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Урожайность – 22,6 ц/га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Районировано по РТ - 10 сортов </a:t>
            </a:r>
          </a:p>
          <a:p>
            <a:pPr eaLnBrk="1" hangingPunct="1"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		(78% посевов)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Несортовые посевы – 6%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Нерайонированные – 16% 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37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38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92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39687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8" y="74608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Горох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535907"/>
              </p:ext>
            </p:extLst>
          </p:nvPr>
        </p:nvGraphicFramePr>
        <p:xfrm>
          <a:off x="211138" y="1082671"/>
          <a:ext cx="8456610" cy="5118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5712"/>
                <a:gridCol w="1133475"/>
                <a:gridCol w="1839118"/>
                <a:gridCol w="1409435"/>
                <a:gridCol w="1409435"/>
                <a:gridCol w="1409435"/>
              </a:tblGrid>
              <a:tr h="5297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16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РЕЕСТРЕ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 РТ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сорта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Уд.вес</a:t>
                      </a: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посевах, </a:t>
                      </a: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Ур-</a:t>
                      </a:r>
                      <a:r>
                        <a:rPr lang="ru-RU" sz="16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ть</a:t>
                      </a:r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6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(2017г)</a:t>
                      </a: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ц/га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Направление по качеству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2011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2011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ВАТАН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19,6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21,2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2001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2001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ТАН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23,2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2002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УСАТЫЙ КОРМОВОЙ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29,7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КОРМ-ОЙ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2005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2005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ВЕНЕЦ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7,8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22,9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1996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1996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КАЗАНЕЦ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7,1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21,6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2009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2009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ВАРИС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26,3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2011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2012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УКАЗ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ЦЕННЫЙ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КАБАН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27,7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2013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2015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АЛЬЯНС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4783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2008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2008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ФАРАОН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38</a:t>
            </a:fld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39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84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11112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11138" y="122233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Горох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597166"/>
              </p:ext>
            </p:extLst>
          </p:nvPr>
        </p:nvGraphicFramePr>
        <p:xfrm>
          <a:off x="118754" y="866901"/>
          <a:ext cx="8844270" cy="3556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9543"/>
                <a:gridCol w="2329735"/>
                <a:gridCol w="1020462"/>
                <a:gridCol w="750906"/>
                <a:gridCol w="750906"/>
                <a:gridCol w="750906"/>
                <a:gridCol w="750906"/>
                <a:gridCol w="750906"/>
              </a:tblGrid>
              <a:tr h="384652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Сорт, гибрид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Оригинатор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 начала испытания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 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2017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 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2016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St. в 2017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St. в 2016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</a:t>
                      </a:r>
                      <a:r>
                        <a:rPr kumimoji="0"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за 2 года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ВАТАН              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Татарский НИИСХ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2009 р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АЛЬЯНС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Донской НИИСХ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2012 р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-3,1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-0,2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-1,7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АТАМАН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Донской НИИСХ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-3,7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-1,8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ВАРИС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Татарский НИИСХ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2006 р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-1,6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-1,1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ВОЛЖАНИН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Самарский НИИСХ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-0,7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-3,0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-1,8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ЗАУРАЛЬСКИЙ 4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Кургансемена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-0,6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0,7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КАДЕТ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Донской НИИСХ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-1,8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0,1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КАЗАНЕЦ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Татарский НИИСХ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1994 Р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-2,5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-1,3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-1,9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РОКЕТ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Эконива -Сем. г.Курск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3,1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0,7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1,9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375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УКАЗ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Ульяновский НИИСХ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2009 р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-2,6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-3,5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39</a:t>
            </a:fld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40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91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11113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1330" y="134044"/>
            <a:ext cx="82789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Реестр сортов Республика Татарстан, 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Средневолжский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регион (7)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93714888"/>
              </p:ext>
            </p:extLst>
          </p:nvPr>
        </p:nvGraphicFramePr>
        <p:xfrm>
          <a:off x="5087816" y="1254056"/>
          <a:ext cx="3233673" cy="2736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87816" y="890596"/>
            <a:ext cx="3417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Республика Татарстан (87)</a:t>
            </a:r>
            <a:endParaRPr lang="ru-RU" sz="2000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436388773"/>
              </p:ext>
            </p:extLst>
          </p:nvPr>
        </p:nvGraphicFramePr>
        <p:xfrm>
          <a:off x="430306" y="1210208"/>
          <a:ext cx="3370170" cy="264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58903" y="861518"/>
            <a:ext cx="3697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Средневолжский</a:t>
            </a:r>
            <a:r>
              <a:rPr lang="ru-RU" sz="2000" dirty="0" smtClean="0"/>
              <a:t> регион (249)</a:t>
            </a:r>
            <a:endParaRPr lang="ru-RU" sz="20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965435"/>
              </p:ext>
            </p:extLst>
          </p:nvPr>
        </p:nvGraphicFramePr>
        <p:xfrm>
          <a:off x="110939" y="3857100"/>
          <a:ext cx="6979026" cy="1399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308"/>
                <a:gridCol w="672353"/>
                <a:gridCol w="833717"/>
                <a:gridCol w="932151"/>
                <a:gridCol w="821567"/>
                <a:gridCol w="724093"/>
                <a:gridCol w="515221"/>
                <a:gridCol w="612694"/>
                <a:gridCol w="831805"/>
                <a:gridCol w="605117"/>
              </a:tblGrid>
              <a:tr h="600953"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Рожь озимая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Пшеница озимая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Тритикале озимая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Пшеница яровая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Ячмень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Овёс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Горох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Гречиха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Просо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35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8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РТ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10939" y="5408608"/>
            <a:ext cx="89599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Районированные сорта дают прибавку от 15% (озимые) до 40% (ячмень)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43925" y="6438900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4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3957557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ifzyanovaFF\Desktop\goroh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4" y="180975"/>
            <a:ext cx="8662625" cy="643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11138" y="74608"/>
            <a:ext cx="8642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Горох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19424" y="1216764"/>
            <a:ext cx="86423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Предложения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 снятию с районирования</a:t>
            </a: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Фараон (2008)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40</a:t>
            </a:fld>
            <a:endParaRPr lang="ru-RU" altLang="ru-RU"/>
          </a:p>
        </p:txBody>
      </p:sp>
      <p:sp>
        <p:nvSpPr>
          <p:cNvPr id="8" name="TextBox 7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41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1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11112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7" y="122233"/>
            <a:ext cx="875188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Гречиха</a:t>
            </a:r>
          </a:p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Площадь по РТ- 54,2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тыс.га</a:t>
            </a:r>
            <a:endParaRPr lang="ru-RU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(3% 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зернового клина)</a:t>
            </a:r>
            <a:endParaRPr lang="ru-RU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Урожайность – 13,2 ц/га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Районировано по РТ - 8 сортов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41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42</a:t>
            </a:r>
            <a:endParaRPr lang="ru-RU" sz="900" b="1" dirty="0">
              <a:latin typeface="Arial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56368" y="3292332"/>
            <a:ext cx="875188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Просо</a:t>
            </a:r>
          </a:p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Площадь по РТ- 0,6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тыс.га</a:t>
            </a:r>
            <a:endParaRPr lang="ru-RU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(0,03% 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зернового клина)</a:t>
            </a:r>
            <a:endParaRPr lang="ru-RU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Урожайность – 15,7 ц/га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Районировано по РТ - 5 сортов </a:t>
            </a:r>
          </a:p>
        </p:txBody>
      </p:sp>
    </p:spTree>
    <p:extLst>
      <p:ext uri="{BB962C8B-B14F-4D97-AF65-F5344CB8AC3E}">
        <p14:creationId xmlns:p14="http://schemas.microsoft.com/office/powerpoint/2010/main" val="934291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11112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8" y="74608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Гречиха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441854"/>
              </p:ext>
            </p:extLst>
          </p:nvPr>
        </p:nvGraphicFramePr>
        <p:xfrm>
          <a:off x="754061" y="787396"/>
          <a:ext cx="7227888" cy="4289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9891"/>
                <a:gridCol w="1453176"/>
                <a:gridCol w="2357849"/>
                <a:gridCol w="1806972"/>
              </a:tblGrid>
              <a:tr h="5451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16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РЕЕСТРЕ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 РТ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сорта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Уд.вес</a:t>
                      </a: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посевах, </a:t>
                      </a: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8031"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2001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2001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ЧЕРЕМШАНКА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8031"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2005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2005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ЧАТЫР ТАУ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8031"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2008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2008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БАТЫР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8031"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2013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НИКОЛЬСКАЯ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8031"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2013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2013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ЗЕМЛЯЧКА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8031"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ЯШЬЛЕК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0,04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8031"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1997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1998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САУЛЫК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0,04 (20га)</a:t>
                      </a:r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8031"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1991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1991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КАРАКИТЯНКА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42</a:t>
            </a:fld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43</a:t>
            </a:r>
            <a:endParaRPr lang="ru-RU" sz="900" b="1" dirty="0">
              <a:latin typeface="Arial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69875" y="5293464"/>
            <a:ext cx="86423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Предложения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 снятию с районирования</a:t>
            </a:r>
          </a:p>
          <a:p>
            <a:pPr algn="ctr" eaLnBrk="1" hangingPunct="1">
              <a:defRPr/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Саулык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Каракитянка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08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7813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11138" y="122233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Гречиха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116581"/>
              </p:ext>
            </p:extLst>
          </p:nvPr>
        </p:nvGraphicFramePr>
        <p:xfrm>
          <a:off x="118754" y="866901"/>
          <a:ext cx="8844270" cy="3112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9543"/>
                <a:gridCol w="2329735"/>
                <a:gridCol w="1020462"/>
                <a:gridCol w="750906"/>
                <a:gridCol w="750906"/>
                <a:gridCol w="750906"/>
                <a:gridCol w="750906"/>
                <a:gridCol w="750906"/>
              </a:tblGrid>
              <a:tr h="384652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Сорт, гибрид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Оригинатор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 начала испытания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 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2017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 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2016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St. в 2017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St. в 2016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</a:t>
                      </a:r>
                      <a:r>
                        <a:rPr kumimoji="0"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за 2 года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ЧАТЫР ТАУ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Татарский НИИСХ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2003 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БАТЫР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Татарский НИИСХ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2006 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-0,6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-2,4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ДАША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ВНИИ </a:t>
                      </a:r>
                      <a:r>
                        <a:rPr kumimoji="0"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зернобоб</a:t>
                      </a:r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 и </a:t>
                      </a:r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к-</a:t>
                      </a:r>
                      <a:r>
                        <a:rPr kumimoji="0" lang="ru-RU" sz="14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ых</a:t>
                      </a:r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культур </a:t>
                      </a:r>
                      <a:r>
                        <a:rPr kumimoji="0"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г.Орел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-0,4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-0,5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-0,4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ЗЕМЛЯЧКА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Башкирский НИИСХ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2010 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-1,4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-0,1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-0,8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НИКОЛЬСКАЯ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Татарский НИИСХ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2010 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-0,9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-2,5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ЧЕРЕМШАНКА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Татарский НИИСХ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1998 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-1,7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-0,7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-1,2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ЮЛИЯ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Росс-ий НИПТИ сорго и кук-зы г. Саратов-50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-0,5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-1,0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-0,7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ЯШЬЛЕК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Татарский НИИСХ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-0,3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99260" y="4894506"/>
            <a:ext cx="64029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Предложений для районирования </a:t>
            </a: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нет.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43</a:t>
            </a:fld>
            <a:endParaRPr lang="ru-RU" altLang="ru-RU"/>
          </a:p>
        </p:txBody>
      </p:sp>
      <p:sp>
        <p:nvSpPr>
          <p:cNvPr id="8" name="TextBox 7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44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49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11112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8" y="74608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Просо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95979"/>
              </p:ext>
            </p:extLst>
          </p:nvPr>
        </p:nvGraphicFramePr>
        <p:xfrm>
          <a:off x="754061" y="787396"/>
          <a:ext cx="7227888" cy="2912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9891"/>
                <a:gridCol w="1453176"/>
                <a:gridCol w="2357849"/>
                <a:gridCol w="1806972"/>
              </a:tblGrid>
              <a:tr h="5451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16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РЕЕСТРЕ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 РТ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сорта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Уд.вес</a:t>
                      </a: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посевах, </a:t>
                      </a: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8031"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1993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1993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ТАТАРСКОЕ КРАСНОЕ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8031"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1991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1991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КАЗАНСКОЕ КОРМОВОЕ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8031"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2012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2013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БАХЕТЛЕ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8031"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ЗОЛОТАЯ ОРДА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ru-RU" sz="1600" b="1" u="none" strike="noStrike" kern="12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8031"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2003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2003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ЛУЧИСТОЕ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kumimoji="0" lang="ru-RU" sz="1600" b="1" u="none" strike="noStrike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44</a:t>
            </a:fld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45</a:t>
            </a:r>
            <a:endParaRPr lang="ru-RU" sz="900" b="1" dirty="0">
              <a:latin typeface="Arial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69875" y="5212140"/>
            <a:ext cx="86423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Предложения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 снятию с районирования</a:t>
            </a:r>
          </a:p>
          <a:p>
            <a:pPr algn="ctr"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Лучистое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 по причине отсутствия площадей</a:t>
            </a:r>
          </a:p>
          <a:p>
            <a:pPr algn="ctr" eaLnBrk="1" hangingPunct="1"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5745" y="3966031"/>
            <a:ext cx="63857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Предложения по районированию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просо </a:t>
            </a:r>
          </a:p>
          <a:p>
            <a:pPr algn="ctr" eaLnBrk="1" hangingPunct="1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Варяг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Крестьянка 2015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63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11112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7" y="122233"/>
            <a:ext cx="875188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Картофель</a:t>
            </a:r>
          </a:p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Площадь по РТ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(СХО)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–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6,2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тыс.га</a:t>
            </a:r>
            <a:endParaRPr lang="ru-RU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Урожайность – 236,7 ц/га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 РТ возделывается - 37 сортов 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т.ч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 14 сортов (38%) - 						российской селекции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   23 сорта (62%) 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зарубежной 			селекции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45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47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647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7813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11138" y="122233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Картофель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(ранний)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891858"/>
              </p:ext>
            </p:extLst>
          </p:nvPr>
        </p:nvGraphicFramePr>
        <p:xfrm>
          <a:off x="118754" y="866901"/>
          <a:ext cx="8844270" cy="37923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9543"/>
                <a:gridCol w="2329735"/>
                <a:gridCol w="1020462"/>
                <a:gridCol w="750906"/>
                <a:gridCol w="750906"/>
                <a:gridCol w="750906"/>
                <a:gridCol w="750906"/>
                <a:gridCol w="750906"/>
              </a:tblGrid>
              <a:tr h="384652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Сорт, гибрид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Оригинатор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 начала испытания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 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2017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 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2016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St. в 2017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St. в 2016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</a:t>
                      </a:r>
                      <a:r>
                        <a:rPr kumimoji="0"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за 2 года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УДАЧА        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ВНИИ им. А.Г. </a:t>
                      </a:r>
                      <a:r>
                        <a:rPr kumimoji="0"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Лорха</a:t>
                      </a:r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2010 р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ДЖОКОНДА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г. Санкт-Петербург</a:t>
                      </a:r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42,8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НИКСЕ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ООО </a:t>
                      </a:r>
                      <a:r>
                        <a:rPr kumimoji="0" lang="ru-RU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«</a:t>
                      </a:r>
                      <a:r>
                        <a:rPr kumimoji="0"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Норика-Славия</a:t>
                      </a:r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</a:t>
                      </a:r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-22,0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ПАРОЛИ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ООО «</a:t>
                      </a:r>
                      <a:r>
                        <a:rPr kumimoji="0"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Норика-Славия</a:t>
                      </a:r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</a:t>
                      </a:r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33,7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ПРИМАБЕЛЬ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г. Санкт-Петербург</a:t>
                      </a:r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112,3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41,7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РАНОМИ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ООО</a:t>
                      </a:r>
                      <a:r>
                        <a:rPr kumimoji="0" lang="ru-RU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«</a:t>
                      </a:r>
                      <a:r>
                        <a:rPr kumimoji="0" lang="ru-RU" sz="1400" b="1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Агрико</a:t>
                      </a:r>
                      <a:r>
                        <a:rPr kumimoji="0" lang="ru-RU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Евразия»</a:t>
                      </a:r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27,6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59,1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ВЕГА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ООО «</a:t>
                      </a:r>
                      <a:r>
                        <a:rPr kumimoji="0"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Норика-Славия</a:t>
                      </a:r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</a:t>
                      </a:r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124,3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28,9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42,5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КРИСТЕЛЬ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ООО</a:t>
                      </a:r>
                      <a:r>
                        <a:rPr kumimoji="0" lang="ru-RU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«</a:t>
                      </a:r>
                      <a:r>
                        <a:rPr kumimoji="0" lang="ru-RU" sz="1400" b="1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Агро-профи</a:t>
                      </a:r>
                      <a:r>
                        <a:rPr kumimoji="0" lang="ru-RU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</a:t>
                      </a:r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-15,7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18,7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МЕТЕОР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ВНИИ им. А.Г. </a:t>
                      </a:r>
                      <a:r>
                        <a:rPr kumimoji="0"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Лорха</a:t>
                      </a:r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25,6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32,3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САНДРИН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ООО «</a:t>
                      </a:r>
                      <a:r>
                        <a:rPr kumimoji="0"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Агро-Профи</a:t>
                      </a:r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</a:t>
                      </a:r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17,1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СЕРАФИНА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ООО «</a:t>
                      </a:r>
                      <a:r>
                        <a:rPr kumimoji="0"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Агро-Профи</a:t>
                      </a:r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</a:t>
                      </a:r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46</a:t>
            </a:fld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48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09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0" y="0"/>
            <a:ext cx="9143999" cy="6860117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11138" y="122233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Картофель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(среднеранний)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298897"/>
              </p:ext>
            </p:extLst>
          </p:nvPr>
        </p:nvGraphicFramePr>
        <p:xfrm>
          <a:off x="118754" y="866901"/>
          <a:ext cx="8844270" cy="1314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9543"/>
                <a:gridCol w="2329735"/>
                <a:gridCol w="1020462"/>
                <a:gridCol w="750906"/>
                <a:gridCol w="750906"/>
                <a:gridCol w="750906"/>
                <a:gridCol w="750906"/>
                <a:gridCol w="750906"/>
              </a:tblGrid>
              <a:tr h="384652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Сорт, гибрид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Оригинатор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 начала испытания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 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2017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 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2016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St. в 2017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St. в 2016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</a:t>
                      </a:r>
                      <a:r>
                        <a:rPr kumimoji="0"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за 2 года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НЕВСКИЙ   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Ленинградский НИСХ</a:t>
                      </a:r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2010 р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КОРТНИ        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Татарский НИИСХ</a:t>
                      </a:r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  р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4,1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БАБУШКА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Пензенская обл.</a:t>
                      </a:r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38,2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18,9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47</a:t>
            </a:fld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49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273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7813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11138" y="122233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Картофель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(среднеспелый)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623071"/>
              </p:ext>
            </p:extLst>
          </p:nvPr>
        </p:nvGraphicFramePr>
        <p:xfrm>
          <a:off x="118754" y="866901"/>
          <a:ext cx="8910946" cy="17483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657"/>
                <a:gridCol w="2243389"/>
                <a:gridCol w="1132065"/>
                <a:gridCol w="756567"/>
                <a:gridCol w="756567"/>
                <a:gridCol w="756567"/>
                <a:gridCol w="756567"/>
                <a:gridCol w="756567"/>
              </a:tblGrid>
              <a:tr h="384652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Сорт, гибрид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Оригинатор</a:t>
                      </a:r>
                      <a:endParaRPr kumimoji="0"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 начала испытания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 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2017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 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2016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St. в 2017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St. в 2016 г.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.+/- к </a:t>
                      </a:r>
                      <a:r>
                        <a:rPr kumimoji="0" lang="ru-RU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</a:t>
                      </a:r>
                      <a:r>
                        <a:rPr kumimoji="0"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за 2 года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РОКО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Австрия</a:t>
                      </a:r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 р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МАЙСКИЙ  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 </a:t>
                      </a: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ЦВЕТОК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Ленинградский НИИСХ</a:t>
                      </a:r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2014 р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-143,0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-102,5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-122,8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АЛУЭТ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ООО «</a:t>
                      </a:r>
                      <a:r>
                        <a:rPr kumimoji="0"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Агрико</a:t>
                      </a:r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Евразия»</a:t>
                      </a:r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-27,0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-24,5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-25,8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7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ГУСАР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Ленинградская обл.</a:t>
                      </a:r>
                      <a:endParaRPr kumimoji="0"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2016</a:t>
                      </a:r>
                      <a:endParaRPr kumimoji="0"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-33,0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-14,0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48</a:t>
            </a:fld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50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72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rifzyanovaFF\Desktop\29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90440"/>
            <a:ext cx="8772525" cy="6579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11138" y="122233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Картофель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6163" y="1046691"/>
            <a:ext cx="79723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Предложения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для районирования </a:t>
            </a: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1" hangingPunct="1"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артофеля</a:t>
            </a:r>
          </a:p>
          <a:p>
            <a:pPr algn="ctr"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Бабушка (Пензенская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обл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 среднеранний  +18,9 ц/га</a:t>
            </a:r>
          </a:p>
          <a:p>
            <a:pPr algn="ctr" eaLnBrk="1" hangingPunct="1">
              <a:defRPr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Танго (</a:t>
            </a:r>
            <a:r>
              <a:rPr lang="ru-RU" sz="2800" b="1" dirty="0">
                <a:solidFill>
                  <a:srgbClr val="000000"/>
                </a:solidFill>
                <a:latin typeface="Arial" pitchFamily="34" charset="0"/>
              </a:rPr>
              <a:t>Татарский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</a:rPr>
              <a:t>НИИСХ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 среднепоздний +3,0 ц/га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49</a:t>
            </a:fld>
            <a:endParaRPr lang="ru-RU" altLang="ru-RU"/>
          </a:p>
        </p:txBody>
      </p:sp>
      <p:sp>
        <p:nvSpPr>
          <p:cNvPr id="8" name="TextBox 7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51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70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11114" y="-2117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7" y="103183"/>
            <a:ext cx="8751887" cy="78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За три года районировано 20 сортов зерновых и зернобобовых культур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1136" y="892182"/>
            <a:ext cx="87518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Рожь озимая</a:t>
            </a:r>
            <a:r>
              <a:rPr lang="ru-RU" sz="2000" dirty="0"/>
              <a:t> – </a:t>
            </a:r>
            <a:r>
              <a:rPr lang="ru-RU" sz="2000" b="1" dirty="0"/>
              <a:t>2 сорта </a:t>
            </a:r>
            <a:endParaRPr lang="ru-RU" sz="2000" b="1" dirty="0" smtClean="0"/>
          </a:p>
          <a:p>
            <a:r>
              <a:rPr lang="ru-RU" sz="2000" dirty="0" smtClean="0"/>
              <a:t>	</a:t>
            </a:r>
            <a:r>
              <a:rPr lang="ru-RU" sz="2000" b="1" dirty="0" smtClean="0">
                <a:solidFill>
                  <a:srgbClr val="3333FF"/>
                </a:solidFill>
              </a:rPr>
              <a:t>Подарок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/>
              <a:t>ТатНИИСХ</a:t>
            </a:r>
            <a:r>
              <a:rPr lang="ru-RU" sz="2000" dirty="0" smtClean="0"/>
              <a:t>), </a:t>
            </a:r>
            <a:r>
              <a:rPr lang="ru-RU" sz="2000" b="1" dirty="0" err="1">
                <a:solidFill>
                  <a:srgbClr val="3333FF"/>
                </a:solidFill>
              </a:rPr>
              <a:t>Таловская</a:t>
            </a:r>
            <a:r>
              <a:rPr lang="ru-RU" sz="2000" b="1" dirty="0">
                <a:solidFill>
                  <a:srgbClr val="3333FF"/>
                </a:solidFill>
              </a:rPr>
              <a:t> 44 </a:t>
            </a:r>
            <a:r>
              <a:rPr lang="ru-RU" sz="2000" dirty="0"/>
              <a:t>(Воронежский НИИСХ)</a:t>
            </a:r>
          </a:p>
          <a:p>
            <a:r>
              <a:rPr lang="ru-RU" sz="2000" b="1" dirty="0"/>
              <a:t>Пшеница озимая</a:t>
            </a:r>
            <a:r>
              <a:rPr lang="ru-RU" sz="2000" dirty="0"/>
              <a:t> – </a:t>
            </a:r>
            <a:r>
              <a:rPr lang="ru-RU" sz="2000" b="1" dirty="0"/>
              <a:t>3 сорта </a:t>
            </a:r>
            <a:endParaRPr lang="ru-RU" sz="2000" b="1" dirty="0" smtClean="0"/>
          </a:p>
          <a:p>
            <a:pPr lvl="2"/>
            <a:r>
              <a:rPr lang="ru-RU" sz="2000" b="1" dirty="0" err="1" smtClean="0">
                <a:solidFill>
                  <a:srgbClr val="3333FF"/>
                </a:solidFill>
              </a:rPr>
              <a:t>Льговская</a:t>
            </a:r>
            <a:r>
              <a:rPr lang="ru-RU" sz="2000" b="1" dirty="0" smtClean="0">
                <a:solidFill>
                  <a:srgbClr val="3333FF"/>
                </a:solidFill>
              </a:rPr>
              <a:t> </a:t>
            </a:r>
            <a:r>
              <a:rPr lang="ru-RU" sz="2000" b="1" dirty="0">
                <a:solidFill>
                  <a:srgbClr val="3333FF"/>
                </a:solidFill>
              </a:rPr>
              <a:t>4</a:t>
            </a:r>
            <a:r>
              <a:rPr lang="ru-RU" sz="2000" dirty="0"/>
              <a:t> (</a:t>
            </a:r>
            <a:r>
              <a:rPr lang="ru-RU" sz="2000" dirty="0" err="1"/>
              <a:t>Льговская</a:t>
            </a:r>
            <a:r>
              <a:rPr lang="ru-RU" sz="2000" dirty="0"/>
              <a:t> ОСС), </a:t>
            </a:r>
            <a:r>
              <a:rPr lang="ru-RU" sz="2000" b="1" dirty="0" err="1">
                <a:solidFill>
                  <a:srgbClr val="3333FF"/>
                </a:solidFill>
              </a:rPr>
              <a:t>Черноземка</a:t>
            </a:r>
            <a:r>
              <a:rPr lang="ru-RU" sz="2000" b="1" dirty="0">
                <a:solidFill>
                  <a:srgbClr val="3333FF"/>
                </a:solidFill>
              </a:rPr>
              <a:t> 115</a:t>
            </a:r>
            <a:r>
              <a:rPr lang="ru-RU" sz="2000" dirty="0"/>
              <a:t> (Воронежский НИИСХ) , </a:t>
            </a:r>
            <a:r>
              <a:rPr lang="ru-RU" sz="2000" b="1" dirty="0" err="1">
                <a:solidFill>
                  <a:srgbClr val="3333FF"/>
                </a:solidFill>
              </a:rPr>
              <a:t>Дарина</a:t>
            </a:r>
            <a:r>
              <a:rPr lang="ru-RU" sz="2000" dirty="0"/>
              <a:t> (</a:t>
            </a:r>
            <a:r>
              <a:rPr lang="ru-RU" sz="2000" dirty="0" err="1"/>
              <a:t>ТатНИИСХ</a:t>
            </a:r>
            <a:r>
              <a:rPr lang="ru-RU" sz="2000" dirty="0" smtClean="0"/>
              <a:t>)</a:t>
            </a:r>
            <a:endParaRPr lang="ru-RU" sz="2000" dirty="0"/>
          </a:p>
          <a:p>
            <a:r>
              <a:rPr lang="ru-RU" sz="2000" b="1" dirty="0"/>
              <a:t>Тритикале озимая</a:t>
            </a:r>
            <a:r>
              <a:rPr lang="ru-RU" sz="2000" dirty="0"/>
              <a:t> – </a:t>
            </a:r>
            <a:r>
              <a:rPr lang="ru-RU" sz="2000" b="1" dirty="0"/>
              <a:t>1 сорт </a:t>
            </a:r>
            <a:endParaRPr lang="ru-RU" sz="2000" b="1" dirty="0" smtClean="0"/>
          </a:p>
          <a:p>
            <a:r>
              <a:rPr lang="ru-RU" sz="2000" dirty="0"/>
              <a:t>	</a:t>
            </a:r>
            <a:r>
              <a:rPr lang="ru-RU" sz="2000" b="1" dirty="0" smtClean="0">
                <a:solidFill>
                  <a:srgbClr val="3333FF"/>
                </a:solidFill>
              </a:rPr>
              <a:t>Бета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/>
              <a:t>ТатНИИСХ</a:t>
            </a:r>
            <a:r>
              <a:rPr lang="ru-RU" sz="2000" dirty="0" smtClean="0"/>
              <a:t>)</a:t>
            </a:r>
            <a:endParaRPr lang="ru-RU" sz="2000" dirty="0"/>
          </a:p>
          <a:p>
            <a:r>
              <a:rPr lang="ru-RU" sz="2000" b="1" dirty="0"/>
              <a:t>Пшеница яровая</a:t>
            </a:r>
            <a:r>
              <a:rPr lang="ru-RU" sz="2000" dirty="0"/>
              <a:t> – </a:t>
            </a:r>
            <a:r>
              <a:rPr lang="ru-RU" sz="2000" b="1" dirty="0"/>
              <a:t>6 сорта </a:t>
            </a:r>
            <a:endParaRPr lang="ru-RU" sz="2000" b="1" dirty="0" smtClean="0"/>
          </a:p>
          <a:p>
            <a:pPr lvl="2"/>
            <a:r>
              <a:rPr lang="ru-RU" sz="2000" b="1" dirty="0" smtClean="0">
                <a:solidFill>
                  <a:srgbClr val="3333FF"/>
                </a:solidFill>
              </a:rPr>
              <a:t>Архат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/>
              <a:t>Кривобочек</a:t>
            </a:r>
            <a:r>
              <a:rPr lang="ru-RU" sz="2000" dirty="0"/>
              <a:t> В.А.), </a:t>
            </a:r>
            <a:r>
              <a:rPr lang="ru-RU" sz="2000" b="1" dirty="0" err="1">
                <a:solidFill>
                  <a:srgbClr val="3333FF"/>
                </a:solidFill>
              </a:rPr>
              <a:t>Иделле</a:t>
            </a:r>
            <a:r>
              <a:rPr lang="ru-RU" sz="2000" b="1" dirty="0">
                <a:solidFill>
                  <a:srgbClr val="3333FF"/>
                </a:solidFill>
              </a:rPr>
              <a:t> </a:t>
            </a:r>
            <a:r>
              <a:rPr lang="ru-RU" sz="2000" b="1" dirty="0" smtClean="0">
                <a:solidFill>
                  <a:srgbClr val="3333FF"/>
                </a:solidFill>
              </a:rPr>
              <a:t>, </a:t>
            </a:r>
            <a:r>
              <a:rPr lang="ru-RU" sz="2000" b="1" dirty="0" err="1">
                <a:solidFill>
                  <a:srgbClr val="3333FF"/>
                </a:solidFill>
              </a:rPr>
              <a:t>Йолдыз</a:t>
            </a:r>
            <a:r>
              <a:rPr lang="ru-RU" sz="2000" b="1" dirty="0">
                <a:solidFill>
                  <a:srgbClr val="3333FF"/>
                </a:solidFill>
              </a:rPr>
              <a:t> </a:t>
            </a:r>
            <a:r>
              <a:rPr lang="ru-RU" sz="2000" b="1" dirty="0" smtClean="0">
                <a:solidFill>
                  <a:srgbClr val="3333FF"/>
                </a:solidFill>
              </a:rPr>
              <a:t>, </a:t>
            </a:r>
            <a:r>
              <a:rPr lang="ru-RU" sz="2000" b="1" dirty="0" err="1" smtClean="0">
                <a:solidFill>
                  <a:srgbClr val="3333FF"/>
                </a:solidFill>
              </a:rPr>
              <a:t>Хаят</a:t>
            </a:r>
            <a:r>
              <a:rPr lang="ru-RU" sz="2000" b="1" dirty="0" smtClean="0">
                <a:solidFill>
                  <a:srgbClr val="3333FF"/>
                </a:solidFill>
              </a:rPr>
              <a:t> </a:t>
            </a:r>
            <a:r>
              <a:rPr lang="ru-RU" sz="2000" dirty="0"/>
              <a:t>(</a:t>
            </a:r>
            <a:r>
              <a:rPr lang="ru-RU" sz="2000" dirty="0" err="1"/>
              <a:t>ТатНИИСХ</a:t>
            </a:r>
            <a:r>
              <a:rPr lang="ru-RU" sz="2000" dirty="0"/>
              <a:t>), </a:t>
            </a:r>
            <a:r>
              <a:rPr lang="ru-RU" sz="2000" b="1" dirty="0" err="1">
                <a:solidFill>
                  <a:srgbClr val="3333FF"/>
                </a:solidFill>
              </a:rPr>
              <a:t>Тулайковская</a:t>
            </a:r>
            <a:r>
              <a:rPr lang="ru-RU" sz="2000" b="1" dirty="0">
                <a:solidFill>
                  <a:srgbClr val="3333FF"/>
                </a:solidFill>
              </a:rPr>
              <a:t> Надежда </a:t>
            </a:r>
            <a:r>
              <a:rPr lang="ru-RU" sz="2000" dirty="0"/>
              <a:t>(Самарский НИИСХ), </a:t>
            </a:r>
            <a:r>
              <a:rPr lang="ru-RU" sz="2000" b="1" dirty="0" smtClean="0">
                <a:solidFill>
                  <a:srgbClr val="3333FF"/>
                </a:solidFill>
              </a:rPr>
              <a:t>Ульяновская </a:t>
            </a:r>
            <a:r>
              <a:rPr lang="ru-RU" sz="2000" b="1" dirty="0">
                <a:solidFill>
                  <a:srgbClr val="3333FF"/>
                </a:solidFill>
              </a:rPr>
              <a:t>105 </a:t>
            </a:r>
            <a:r>
              <a:rPr lang="ru-RU" sz="2000" dirty="0"/>
              <a:t>(Ульяновский НИИСХ</a:t>
            </a:r>
            <a:r>
              <a:rPr lang="ru-RU" sz="2000" dirty="0" smtClean="0"/>
              <a:t>)</a:t>
            </a:r>
            <a:endParaRPr lang="ru-RU" sz="2000" dirty="0"/>
          </a:p>
          <a:p>
            <a:r>
              <a:rPr lang="ru-RU" sz="2000" b="1" dirty="0"/>
              <a:t>Ячмень яровой</a:t>
            </a:r>
            <a:r>
              <a:rPr lang="ru-RU" sz="2000" dirty="0"/>
              <a:t> – </a:t>
            </a:r>
            <a:r>
              <a:rPr lang="ru-RU" sz="2000" b="1" dirty="0"/>
              <a:t>2 сорта </a:t>
            </a:r>
            <a:endParaRPr lang="ru-RU" sz="2000" b="1" dirty="0" smtClean="0"/>
          </a:p>
          <a:p>
            <a:r>
              <a:rPr lang="ru-RU" sz="2000" dirty="0"/>
              <a:t>	</a:t>
            </a:r>
            <a:r>
              <a:rPr lang="ru-RU" sz="2000" b="1" dirty="0" smtClean="0">
                <a:solidFill>
                  <a:srgbClr val="3333FF"/>
                </a:solidFill>
              </a:rPr>
              <a:t>Поволжский </a:t>
            </a:r>
            <a:r>
              <a:rPr lang="ru-RU" sz="2000" b="1" dirty="0">
                <a:solidFill>
                  <a:srgbClr val="3333FF"/>
                </a:solidFill>
              </a:rPr>
              <a:t>22 </a:t>
            </a:r>
            <a:r>
              <a:rPr lang="ru-RU" sz="2000" dirty="0"/>
              <a:t>(Поволжский НИИ), </a:t>
            </a:r>
            <a:r>
              <a:rPr lang="ru-RU" sz="2000" b="1" dirty="0" err="1">
                <a:solidFill>
                  <a:srgbClr val="3333FF"/>
                </a:solidFill>
              </a:rPr>
              <a:t>Камашевский</a:t>
            </a:r>
            <a:r>
              <a:rPr lang="ru-RU" sz="2000" dirty="0"/>
              <a:t> (</a:t>
            </a:r>
            <a:r>
              <a:rPr lang="ru-RU" sz="2000" dirty="0" err="1" smtClean="0"/>
              <a:t>ТатНИИСХ</a:t>
            </a:r>
            <a:r>
              <a:rPr lang="ru-RU" sz="2000" dirty="0" smtClean="0"/>
              <a:t>)</a:t>
            </a:r>
            <a:endParaRPr lang="ru-RU" sz="2000" dirty="0"/>
          </a:p>
          <a:p>
            <a:r>
              <a:rPr lang="ru-RU" sz="2000" b="1" dirty="0"/>
              <a:t>Овес яровой</a:t>
            </a:r>
            <a:r>
              <a:rPr lang="ru-RU" sz="2000" dirty="0"/>
              <a:t> – </a:t>
            </a:r>
            <a:r>
              <a:rPr lang="ru-RU" sz="2000" b="1" dirty="0"/>
              <a:t>2 сорта </a:t>
            </a:r>
            <a:endParaRPr lang="ru-RU" sz="2000" b="1" dirty="0" smtClean="0"/>
          </a:p>
          <a:p>
            <a:r>
              <a:rPr lang="ru-RU" sz="2000" dirty="0" smtClean="0"/>
              <a:t>	</a:t>
            </a:r>
            <a:r>
              <a:rPr lang="ru-RU" sz="2000" b="1" dirty="0" smtClean="0">
                <a:solidFill>
                  <a:srgbClr val="3333FF"/>
                </a:solidFill>
              </a:rPr>
              <a:t>Стиплер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/>
              <a:t>Ульновский</a:t>
            </a:r>
            <a:r>
              <a:rPr lang="ru-RU" sz="2000" dirty="0"/>
              <a:t> НИИСХ), </a:t>
            </a:r>
            <a:r>
              <a:rPr lang="ru-RU" sz="2000" b="1" dirty="0">
                <a:solidFill>
                  <a:srgbClr val="3333FF"/>
                </a:solidFill>
              </a:rPr>
              <a:t>Всадник</a:t>
            </a:r>
            <a:r>
              <a:rPr lang="ru-RU" sz="2000" dirty="0"/>
              <a:t> (</a:t>
            </a:r>
            <a:r>
              <a:rPr lang="ru-RU" sz="2000" dirty="0" err="1"/>
              <a:t>Ульновский</a:t>
            </a:r>
            <a:r>
              <a:rPr lang="ru-RU" sz="2000" dirty="0"/>
              <a:t> НИИСХ</a:t>
            </a:r>
            <a:r>
              <a:rPr lang="ru-RU" sz="2000" dirty="0" smtClean="0"/>
              <a:t>) </a:t>
            </a:r>
            <a:endParaRPr lang="ru-RU" sz="2000" dirty="0"/>
          </a:p>
          <a:p>
            <a:r>
              <a:rPr lang="ru-RU" sz="2000" b="1" dirty="0"/>
              <a:t>Горох</a:t>
            </a:r>
            <a:r>
              <a:rPr lang="ru-RU" sz="2000" dirty="0"/>
              <a:t> – </a:t>
            </a:r>
            <a:r>
              <a:rPr lang="ru-RU" sz="2000" b="1" dirty="0"/>
              <a:t>3 сорта </a:t>
            </a:r>
            <a:endParaRPr lang="ru-RU" sz="2000" b="1" dirty="0" smtClean="0"/>
          </a:p>
          <a:p>
            <a:r>
              <a:rPr lang="ru-RU" sz="2000" dirty="0" smtClean="0"/>
              <a:t>	</a:t>
            </a:r>
            <a:r>
              <a:rPr lang="ru-RU" sz="2000" b="1" dirty="0" smtClean="0">
                <a:solidFill>
                  <a:srgbClr val="3333FF"/>
                </a:solidFill>
              </a:rPr>
              <a:t>Альянс, Усатый </a:t>
            </a:r>
            <a:r>
              <a:rPr lang="ru-RU" sz="2000" b="1" dirty="0">
                <a:solidFill>
                  <a:srgbClr val="3333FF"/>
                </a:solidFill>
              </a:rPr>
              <a:t>кормовой </a:t>
            </a:r>
            <a:r>
              <a:rPr lang="ru-RU" sz="2000" dirty="0" smtClean="0"/>
              <a:t> </a:t>
            </a:r>
            <a:r>
              <a:rPr lang="ru-RU" sz="2000" dirty="0"/>
              <a:t>(Донской НИИСХ), </a:t>
            </a:r>
            <a:r>
              <a:rPr lang="ru-RU" sz="2000" b="1" dirty="0">
                <a:solidFill>
                  <a:srgbClr val="3333FF"/>
                </a:solidFill>
              </a:rPr>
              <a:t>Кабан</a:t>
            </a:r>
            <a:r>
              <a:rPr lang="ru-RU" sz="2000" dirty="0"/>
              <a:t> (</a:t>
            </a:r>
            <a:r>
              <a:rPr lang="ru-RU" sz="2000" dirty="0" err="1"/>
              <a:t>ТатНИИСХ</a:t>
            </a:r>
            <a:r>
              <a:rPr lang="ru-RU" sz="2000" dirty="0" smtClean="0"/>
              <a:t>)</a:t>
            </a:r>
            <a:endParaRPr lang="ru-RU" sz="2000" dirty="0"/>
          </a:p>
          <a:p>
            <a:r>
              <a:rPr lang="ru-RU" sz="2000" b="1" dirty="0"/>
              <a:t>Гречиха </a:t>
            </a:r>
            <a:r>
              <a:rPr lang="ru-RU" sz="2000" dirty="0"/>
              <a:t>– </a:t>
            </a:r>
            <a:r>
              <a:rPr lang="ru-RU" sz="2000" b="1" dirty="0"/>
              <a:t>1 сорт </a:t>
            </a:r>
            <a:r>
              <a:rPr lang="ru-RU" sz="2000" b="1" dirty="0" err="1" smtClean="0">
                <a:solidFill>
                  <a:srgbClr val="3333FF"/>
                </a:solidFill>
              </a:rPr>
              <a:t>Яшьлек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/>
              <a:t>ТатНИИСХ</a:t>
            </a:r>
            <a:r>
              <a:rPr lang="ru-RU" sz="2000" dirty="0"/>
              <a:t>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8543925" y="6438900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5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70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11112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7" y="122233"/>
            <a:ext cx="875188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Рапс яровой</a:t>
            </a:r>
          </a:p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Площадь по РТ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– 59,1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тыс.га</a:t>
            </a:r>
            <a:endParaRPr lang="ru-RU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Урожайность – 12,2 ц/га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 РТ возделывается - 19 сортов 			и гибридов в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т.ч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 </a:t>
            </a:r>
          </a:p>
          <a:p>
            <a:pPr eaLnBrk="1" hangingPunct="1"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7 сортов и 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гибридов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(30%) - 				российской селекции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12 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сортов и гибридов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(70%) – 			зарубежной селекции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50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52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203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0" y="-2117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51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30011" y="180514"/>
            <a:ext cx="7283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Рапс яровой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149571"/>
              </p:ext>
            </p:extLst>
          </p:nvPr>
        </p:nvGraphicFramePr>
        <p:xfrm>
          <a:off x="450847" y="703740"/>
          <a:ext cx="8321677" cy="5887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2584"/>
                <a:gridCol w="964832"/>
                <a:gridCol w="964832"/>
                <a:gridCol w="984933"/>
                <a:gridCol w="964832"/>
                <a:gridCol w="964832"/>
                <a:gridCol w="964832"/>
              </a:tblGrid>
              <a:tr h="9908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Сорт, гибрид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Гр.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Среднее за 2017 </a:t>
                      </a:r>
                      <a:r>
                        <a:rPr lang="ru-RU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г.ц</a:t>
                      </a:r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/га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Среднее за 2016 </a:t>
                      </a:r>
                      <a:r>
                        <a:rPr lang="ru-RU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г.ц</a:t>
                      </a:r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/га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.+/- к </a:t>
                      </a:r>
                      <a:r>
                        <a:rPr lang="ru-RU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в 2017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.+/- к </a:t>
                      </a:r>
                      <a:r>
                        <a:rPr lang="ru-RU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в 2016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.+/- к </a:t>
                      </a:r>
                      <a:r>
                        <a:rPr lang="ru-RU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за 2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РАТНИК </a:t>
                      </a: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St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39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28,6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23,0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 </a:t>
                      </a: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ВИКИНГ ВНИИМК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39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19,2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-3,0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-3,8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-3,4 </a:t>
                      </a: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РУЯН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39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26,0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-2,6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1,2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-0,7 </a:t>
                      </a: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ФАВОРИТ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39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28,0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-0,6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1,0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 </a:t>
                      </a: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КАЛИБР</a:t>
                      </a: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St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39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27,0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 </a:t>
                      </a: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 ЕН 003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39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28,0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23,1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1,0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0,1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0,6 </a:t>
                      </a: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БЕЛЛЕР КЛ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39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28,0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27,0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1,0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4,0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 </a:t>
                      </a: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БРАНДЕР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39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26,0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28,0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-1,0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5,0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 </a:t>
                      </a: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ДЛЕ 15801 С 11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39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32,0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24,0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5,0 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 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 </a:t>
                      </a: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ДЛЕ 16806 С 21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39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28,0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1,0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0,5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0,8 </a:t>
                      </a: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ДЛЕ 16807 С 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39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29,0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26,2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2,0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3,2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2,6 </a:t>
                      </a: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ДЛЕ 16808 С 21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39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26,4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25,0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-0,6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2,0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 </a:t>
                      </a: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ПЕРФОМЕР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39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26,4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-0,6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1,0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 </a:t>
                      </a: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АМУЛЕТ</a:t>
                      </a: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St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39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26,0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ДС 101 КЛ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39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28,0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25,0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2,0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1,0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1,5 </a:t>
                      </a: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ВИКТОРИ В 3002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1539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28,6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28,2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2,6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4,2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600" b="1" u="none" strike="noStrike" kern="1200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3,4 </a:t>
                      </a:r>
                    </a:p>
                  </a:txBody>
                  <a:tcPr marL="6795" marR="6795" marT="67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53</a:t>
            </a:r>
            <a:endParaRPr lang="ru-RU" sz="900" b="1" dirty="0">
              <a:latin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arifzyanovaFF\Desktop\cvety_zheltye_polevye_pole_priroda_derevya_dal_33780_1680x105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" y="160014"/>
            <a:ext cx="8801100" cy="637924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8" y="256664"/>
            <a:ext cx="8642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Предложения по районированию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рапса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351" y="2870621"/>
            <a:ext cx="8896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" pitchFamily="34" charset="0"/>
              </a:rPr>
              <a:t>ДЛЕ 15801 С 11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</a:rPr>
              <a:t>Германский семенной альянс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Средняя урожайность за 2 года </a:t>
            </a:r>
            <a:r>
              <a:rPr lang="ru-RU" sz="3600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28 </a:t>
            </a:r>
            <a:r>
              <a:rPr lang="ru-RU" sz="3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ц/га,</a:t>
            </a:r>
          </a:p>
          <a:p>
            <a:pPr lvl="0" algn="ctr"/>
            <a:r>
              <a:rPr lang="ru-RU" sz="3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+3,0 </a:t>
            </a:r>
            <a:r>
              <a:rPr lang="ru-RU" sz="3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ц/га к </a:t>
            </a:r>
            <a:r>
              <a:rPr lang="ru-RU" sz="3600" dirty="0" smtClean="0">
                <a:solidFill>
                  <a:srgbClr val="FF0000"/>
                </a:solidFill>
                <a:latin typeface="Franklin Gothic Medium" panose="020B0603020102020204" pitchFamily="34" charset="0"/>
              </a:rPr>
              <a:t>стандарту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52</a:t>
            </a:fld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54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64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53</a:t>
            </a:fld>
            <a:endParaRPr lang="ru-RU" altLang="ru-RU"/>
          </a:p>
        </p:txBody>
      </p:sp>
      <p:pic>
        <p:nvPicPr>
          <p:cNvPr id="3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5838" y="13227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647700" y="178463"/>
            <a:ext cx="7210425" cy="58353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anose="020B0604020202020204" pitchFamily="34" charset="0"/>
              </a:rPr>
              <a:t>Рапс яровой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anose="020B0604020202020204" pitchFamily="34" charset="0"/>
              </a:rPr>
              <a:t>ЛЕКСУС </a:t>
            </a:r>
            <a:r>
              <a:rPr lang="de-D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anose="020B0604020202020204" pitchFamily="34" charset="0"/>
              </a:rPr>
              <a:t>DLE </a:t>
            </a:r>
            <a:r>
              <a:rPr lang="de-D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anose="020B0604020202020204" pitchFamily="34" charset="0"/>
              </a:rPr>
              <a:t>15801 S11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94699"/>
              </p:ext>
            </p:extLst>
          </p:nvPr>
        </p:nvGraphicFramePr>
        <p:xfrm>
          <a:off x="228355" y="970625"/>
          <a:ext cx="5561014" cy="15344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46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63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6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Урожайность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(по Республике Татарстан в 2016 году)</a:t>
                      </a:r>
                    </a:p>
                  </a:txBody>
                  <a:tcPr marL="65380" marR="653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ц/га</a:t>
                      </a:r>
                    </a:p>
                  </a:txBody>
                  <a:tcPr marL="65380" marR="653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Содержание жира в семенах, % 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80" marR="65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49,5%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80" marR="653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Содержание эруковой кислоты в масле, %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80" marR="65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</a:rPr>
                        <a:t>&lt;0,1%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80" marR="653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2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Содержание </a:t>
                      </a:r>
                      <a:r>
                        <a:rPr lang="ru-RU" sz="1600" b="1" dirty="0" err="1">
                          <a:effectLst/>
                        </a:rPr>
                        <a:t>глюкозинолатов</a:t>
                      </a:r>
                      <a:r>
                        <a:rPr lang="ru-RU" sz="1600" b="1" dirty="0">
                          <a:effectLst/>
                        </a:rPr>
                        <a:t> в семенах, %  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80" marR="65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</a:rPr>
                        <a:t>7,9 µ</a:t>
                      </a:r>
                      <a:r>
                        <a:rPr lang="de-DE" sz="1600" b="1" dirty="0" err="1">
                          <a:effectLst/>
                        </a:rPr>
                        <a:t>mol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380" marR="653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Текст 7"/>
          <p:cNvSpPr txBox="1">
            <a:spLocks/>
          </p:cNvSpPr>
          <p:nvPr/>
        </p:nvSpPr>
        <p:spPr>
          <a:xfrm>
            <a:off x="272570" y="2857500"/>
            <a:ext cx="5516799" cy="99774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1700" dirty="0" smtClean="0"/>
              <a:t>Устойчив к осыпанию и полеганию</a:t>
            </a:r>
          </a:p>
          <a:p>
            <a:r>
              <a:rPr lang="ru-RU" sz="1700" dirty="0" smtClean="0"/>
              <a:t>Высокая устойчивость к заболеваниям: черная ножка, бактериоз корней, </a:t>
            </a:r>
            <a:r>
              <a:rPr lang="ru-RU" sz="1700" dirty="0" err="1" smtClean="0"/>
              <a:t>альтернариоз</a:t>
            </a:r>
            <a:r>
              <a:rPr lang="ru-RU" sz="1700" dirty="0" smtClean="0"/>
              <a:t>, </a:t>
            </a:r>
            <a:r>
              <a:rPr lang="ru-RU" sz="1700" dirty="0" err="1" smtClean="0"/>
              <a:t>пероноспороз</a:t>
            </a:r>
            <a:r>
              <a:rPr lang="ru-RU" sz="1700" dirty="0" smtClean="0"/>
              <a:t>   </a:t>
            </a:r>
            <a:endParaRPr lang="ru-RU" sz="1700" dirty="0"/>
          </a:p>
        </p:txBody>
      </p:sp>
      <p:pic>
        <p:nvPicPr>
          <p:cNvPr id="14" name="Рисунок 13" descr="Изображение выглядит как растение, цвето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1AB4056-0AAD-4578-A37F-24A8061ACF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61" y="4571138"/>
            <a:ext cx="2708689" cy="2055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29C08BB-F227-4A55-A520-058464E4FB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1" y="4539363"/>
            <a:ext cx="2782956" cy="20872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рево, небо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5A5D7185-B050-40C2-B26A-EBC3DE803D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242" y="970625"/>
            <a:ext cx="2667605" cy="557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26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3" descr="image3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34815" y="703568"/>
            <a:ext cx="515846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Franklin Gothic Heavy" pitchFamily="34" charset="0"/>
              </a:rPr>
              <a:t>СПАСИБО </a:t>
            </a:r>
          </a:p>
          <a:p>
            <a:pPr algn="ctr" eaLnBrk="1" hangingPunct="1">
              <a:defRPr/>
            </a:pPr>
            <a:r>
              <a:rPr lang="ru-RU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Franklin Gothic Heavy" pitchFamily="34" charset="0"/>
              </a:rPr>
              <a:t>ЗА ВНИМАНИЕ!</a:t>
            </a:r>
          </a:p>
        </p:txBody>
      </p:sp>
      <p:sp>
        <p:nvSpPr>
          <p:cNvPr id="41988" name="Прямоугольник 3"/>
          <p:cNvSpPr>
            <a:spLocks noChangeArrowheads="1"/>
          </p:cNvSpPr>
          <p:nvPr/>
        </p:nvSpPr>
        <p:spPr bwMode="auto">
          <a:xfrm>
            <a:off x="1992313" y="6051550"/>
            <a:ext cx="6216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  <a:cs typeface="Arial" charset="0"/>
              </a:rPr>
              <a:t> 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951B-2718-4B1C-943D-8AE045B12239}" type="slidenum">
              <a:rPr lang="ru-RU" altLang="ru-RU" smtClean="0"/>
              <a:pPr/>
              <a:t>54</a:t>
            </a:fld>
            <a:endParaRPr lang="ru-RU" altLang="ru-RU"/>
          </a:p>
        </p:txBody>
      </p:sp>
      <p:sp>
        <p:nvSpPr>
          <p:cNvPr id="8" name="TextBox 7"/>
          <p:cNvSpPr txBox="1"/>
          <p:nvPr/>
        </p:nvSpPr>
        <p:spPr>
          <a:xfrm>
            <a:off x="1415527" y="3906133"/>
            <a:ext cx="6510528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ln w="9525">
                  <a:solidFill>
                    <a:srgbClr val="3333CC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420030, Казань, ул. Большая, 2</a:t>
            </a:r>
          </a:p>
          <a:p>
            <a:pPr algn="ctr" eaLnBrk="1" hangingPunct="1">
              <a:defRPr/>
            </a:pPr>
            <a:r>
              <a:rPr lang="ru-RU" sz="3200" b="1" dirty="0" smtClean="0">
                <a:ln w="9525">
                  <a:solidFill>
                    <a:srgbClr val="3333CC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Тел/факс: 8(843) 528 05 65</a:t>
            </a:r>
          </a:p>
          <a:p>
            <a:pPr algn="ctr" eaLnBrk="1" hangingPunct="1">
              <a:defRPr/>
            </a:pPr>
            <a:r>
              <a:rPr lang="ru-RU" sz="3200" b="1" dirty="0" err="1" smtClean="0">
                <a:ln w="9525">
                  <a:solidFill>
                    <a:srgbClr val="3333CC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Моб</a:t>
            </a:r>
            <a:r>
              <a:rPr lang="ru-RU" sz="3200" b="1" dirty="0" smtClean="0">
                <a:ln w="9525">
                  <a:solidFill>
                    <a:srgbClr val="3333CC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/ тел: +7 9656 095 370</a:t>
            </a:r>
          </a:p>
          <a:p>
            <a:pPr algn="ctr" eaLnBrk="1" hangingPunct="1">
              <a:defRPr/>
            </a:pPr>
            <a:r>
              <a:rPr lang="en-US" sz="3200" b="1" dirty="0" smtClean="0">
                <a:ln w="9525">
                  <a:solidFill>
                    <a:srgbClr val="3333CC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E-mail</a:t>
            </a:r>
            <a:r>
              <a:rPr lang="en-US" sz="2800" b="1" dirty="0" smtClean="0">
                <a:ln w="9525">
                  <a:solidFill>
                    <a:srgbClr val="3333CC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: inspektura-tatarstan@mail.ru</a:t>
            </a:r>
          </a:p>
          <a:p>
            <a:pPr algn="ctr" eaLnBrk="1" hangingPunct="1">
              <a:defRPr/>
            </a:pPr>
            <a:r>
              <a:rPr lang="en-US" sz="3200" b="1" dirty="0" smtClean="0">
                <a:ln w="9525">
                  <a:solidFill>
                    <a:srgbClr val="3333CC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itchFamily="18" charset="0"/>
              </a:rPr>
              <a:t>www.gossort.com</a:t>
            </a:r>
            <a:endParaRPr lang="ru-RU" sz="3200" b="1" dirty="0">
              <a:ln w="9525">
                <a:solidFill>
                  <a:srgbClr val="3333CC"/>
                </a:solidFill>
                <a:prstDash val="solid"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11113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7" y="122233"/>
            <a:ext cx="875188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Рожь озимая </a:t>
            </a:r>
          </a:p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Площадь по РТ- 149,7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тыс.га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(9,6% зернового клина)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Урожайность – 28,5 ц/га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Районировано по РТ-12 сортов </a:t>
            </a:r>
          </a:p>
          <a:p>
            <a:pPr eaLnBrk="1" hangingPunct="1"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		(85% посевов)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Несортовые посевы – 13%</a:t>
            </a:r>
          </a:p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Нерайонированные – 2% 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8543925" y="6438900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6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2127728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1587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8" y="122233"/>
            <a:ext cx="8642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Рожь озимая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930882"/>
              </p:ext>
            </p:extLst>
          </p:nvPr>
        </p:nvGraphicFramePr>
        <p:xfrm>
          <a:off x="211138" y="939796"/>
          <a:ext cx="8456610" cy="573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322"/>
                <a:gridCol w="1691322"/>
                <a:gridCol w="1691322"/>
                <a:gridCol w="1691322"/>
                <a:gridCol w="1691322"/>
              </a:tblGrid>
              <a:tr h="425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16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РЕЕСТРЕ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 РТ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сорта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Уд.вес</a:t>
                      </a: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посевах, </a:t>
                      </a: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Ур-</a:t>
                      </a:r>
                      <a:r>
                        <a:rPr lang="ru-RU" sz="16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ть</a:t>
                      </a:r>
                      <a:r>
                        <a:rPr lang="ru-RU" sz="16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600" b="1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(2017г)</a:t>
                      </a:r>
                      <a:r>
                        <a:rPr lang="ru-RU" sz="16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600" b="1" i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ц/га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5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ПАМЯТИ КУНАКБАЕВА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34,6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32,2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5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2001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2001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РАДОНЬ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20,4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31,8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5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ТАНТАНА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12,3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28,8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5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2003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ТАТЬЯНА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8,3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31,7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5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МАРУСЕНЬКА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26,6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5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2002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2002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АНТАРЕС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2,9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28,9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5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ПОДАРОК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35,9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5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1998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1998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ЭСТАФЕТА ТАТАРСТАНА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26,9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5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РОКСАНА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24,7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5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2003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2003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ОГОНЕК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31,3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5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ТАЛОВСКАЯ 41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31,6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5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ТАЛОВСКАЯ 44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7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072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-11112" y="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7" y="157858"/>
            <a:ext cx="8751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Результаты сортоиспытания по ржи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озимой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656401"/>
              </p:ext>
            </p:extLst>
          </p:nvPr>
        </p:nvGraphicFramePr>
        <p:xfrm>
          <a:off x="334200" y="801299"/>
          <a:ext cx="8628823" cy="56220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5625"/>
                <a:gridCol w="1871861"/>
                <a:gridCol w="811647"/>
                <a:gridCol w="831938"/>
                <a:gridCol w="831938"/>
                <a:gridCol w="831938"/>
                <a:gridCol w="831938"/>
                <a:gridCol w="831938"/>
              </a:tblGrid>
              <a:tr h="507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Сорт, гибрид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Оригинатор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Год начала испытания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Сред. </a:t>
                      </a:r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 2017 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Сред. </a:t>
                      </a:r>
                      <a:r>
                        <a:rPr lang="ru-RU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 2016 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.+/- к St. в 2017 г.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.+/- к St. в 2016 г.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.+/- к St. за 2 года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РАДОНЬ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Татарский НИИСХ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1998 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48,5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0,0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БЕЗЕНЧУКСКАЯ 110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Самарский НИИСХ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-0,1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-1,0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-0,6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ЗУ МЕФИСТО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Германия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-11,4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-1,1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-6,2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КВС Н 10108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Германия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46,5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3,2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-0,5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1,3 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КВС Н 10109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Германия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40,2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45,9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-3,1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-2,6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-2,8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КВС Н 10110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Германия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52,4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5,0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4,0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4,5 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КВС Н 10111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Германия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49,3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52,3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6,0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3,9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4,9 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КВС Х 10101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Германия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54,3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40,1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10,8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-8,4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 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ПАМЯТИ КУНАКБАЕВА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Башкирский НИИСХ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2007 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45,1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48,2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1,8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-0,3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0,8 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ПАРЧА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Владимирский НИИСХ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48,8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47,4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5,5 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-1,1 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2,2 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ПОДАРОК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Татарский НИИСХ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2013 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48,5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50,4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5,2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1,9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3,6 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90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ТАЛОВСКАЯ 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НИИСХ им. В.В.Докучаева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2005 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45,8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52,6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2,5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4,1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3,3 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ТАЛОВСКАЯ 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НИИСХ им. </a:t>
                      </a:r>
                      <a:r>
                        <a:rPr lang="ru-RU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В.В.Докучаева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2013 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49,8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51,5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6,5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3,0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4,8 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ТАНТАНА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Татарский НИИСХ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2008 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44,1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51,4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0,8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2,9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1,8 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ТАТЬЯНА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Моск</a:t>
                      </a:r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НИИСХ " </a:t>
                      </a:r>
                      <a:r>
                        <a:rPr lang="ru-RU" sz="140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Немчиновка</a:t>
                      </a:r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2003 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53,5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50,9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10,2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2,7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6,4 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8" marR="8458" marT="84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8</a:t>
            </a:fld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8</a:t>
            </a:r>
            <a:endParaRPr lang="ru-RU" sz="9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2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Stroeva\Desktop\Безымянный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 bwMode="auto">
          <a:xfrm flipH="1">
            <a:off x="1" y="9500"/>
            <a:ext cx="914399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1138" y="84158"/>
            <a:ext cx="8642350" cy="9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Предложений для районирования ржи озимой нет.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6663" y="2913564"/>
            <a:ext cx="88016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Предложения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 снятию с районирования</a:t>
            </a:r>
          </a:p>
          <a:p>
            <a:pPr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Огонек (2003) – 0,2% площадей</a:t>
            </a:r>
          </a:p>
          <a:p>
            <a:pPr eaLnBrk="1" hangingPunct="1">
              <a:defRPr/>
            </a:pP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Таловская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41 (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2009)-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0,1%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площ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-й</a:t>
            </a:r>
          </a:p>
          <a:p>
            <a:pPr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Роксана (2008) – 0,3% площадей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- по причине отсутствия площадей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	- нет первичного семеноводства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2ECD-3327-45D7-94CB-95C073439FAA}" type="slidenum">
              <a:rPr lang="ru-RU" altLang="ru-RU" smtClean="0"/>
              <a:pPr/>
              <a:t>9</a:t>
            </a:fld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8680450" y="6539256"/>
            <a:ext cx="463550" cy="3077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</a:rPr>
              <a:t>9</a:t>
            </a:r>
            <a:endParaRPr lang="ru-RU" sz="900" b="1" dirty="0">
              <a:latin typeface="Arial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63538" y="1246208"/>
            <a:ext cx="8642350" cy="123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Обратить внимание!</a:t>
            </a:r>
          </a:p>
          <a:p>
            <a:pPr algn="ctr" eaLnBrk="1" hangingPunct="1">
              <a:lnSpc>
                <a:spcPct val="70000"/>
              </a:lnSpc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Парча</a:t>
            </a:r>
          </a:p>
          <a:p>
            <a:pPr algn="ctr" eaLnBrk="1" hangingPunct="1">
              <a:lnSpc>
                <a:spcPct val="70000"/>
              </a:lnSpc>
              <a:defRPr/>
            </a:pPr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2015 – (-3,7ц/га); 2016 – (-1,1 ц/га); 2017- (+5,5 ц/га)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84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60847</TotalTime>
  <Words>4827</Words>
  <Application>Microsoft Office PowerPoint</Application>
  <PresentationFormat>Экран (4:3)</PresentationFormat>
  <Paragraphs>2682</Paragraphs>
  <Slides>54</Slides>
  <Notes>48</Notes>
  <HiddenSlides>17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 технического уровня сорта пшеницы мягкой озимой Базис</vt:lpstr>
      <vt:lpstr>Характеристика сорта Поэма</vt:lpstr>
      <vt:lpstr>Характеристика сорта Универсиада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ВЦОКС  сорт Памяти Чепелева урожай 2016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ДАМИР</dc:creator>
  <cp:lastModifiedBy>Новичков</cp:lastModifiedBy>
  <cp:revision>3594</cp:revision>
  <cp:lastPrinted>2017-10-30T07:29:32Z</cp:lastPrinted>
  <dcterms:created xsi:type="dcterms:W3CDTF">1601-01-01T00:00:00Z</dcterms:created>
  <dcterms:modified xsi:type="dcterms:W3CDTF">2017-12-27T06:57:35Z</dcterms:modified>
</cp:coreProperties>
</file>