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37" r:id="rId2"/>
    <p:sldId id="338" r:id="rId3"/>
    <p:sldId id="339" r:id="rId4"/>
    <p:sldId id="340" r:id="rId5"/>
    <p:sldId id="321" r:id="rId6"/>
    <p:sldId id="322" r:id="rId7"/>
    <p:sldId id="328" r:id="rId8"/>
    <p:sldId id="330" r:id="rId9"/>
    <p:sldId id="333" r:id="rId10"/>
    <p:sldId id="334" r:id="rId11"/>
    <p:sldId id="332" r:id="rId12"/>
    <p:sldId id="335" r:id="rId13"/>
    <p:sldId id="336" r:id="rId14"/>
    <p:sldId id="32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7" autoAdjust="0"/>
  </p:normalViewPr>
  <p:slideViewPr>
    <p:cSldViewPr>
      <p:cViewPr varScale="1">
        <p:scale>
          <a:sx n="103" d="100"/>
          <a:sy n="103" d="100"/>
        </p:scale>
        <p:origin x="-2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1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CB9A2-A933-416C-99D5-5C130B3890A7}" type="datetimeFigureOut">
              <a:rPr lang="ru-RU" smtClean="0"/>
              <a:pPr/>
              <a:t>25.12.2017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33E95-1684-4593-ACEE-EFF5806F7F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972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E78B6B8-6246-4402-853E-9FEBCE69E5D7}" type="slidenum">
              <a:rPr lang="ru-RU" altLang="ru-RU"/>
              <a:pPr/>
              <a:t>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33E95-1684-4593-ACEE-EFF5806F7F07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6988"/>
            <a:ext cx="9144000" cy="6858001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2000">
                <a:schemeClr val="bg1">
                  <a:alpha val="0"/>
                  <a:lumMod val="98000"/>
                  <a:lumOff val="2000"/>
                </a:schemeClr>
              </a:gs>
              <a:gs pos="100000">
                <a:srgbClr val="CCFF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1" name="TextBox 4"/>
          <p:cNvSpPr txBox="1">
            <a:spLocks noChangeArrowheads="1"/>
          </p:cNvSpPr>
          <p:nvPr/>
        </p:nvSpPr>
        <p:spPr bwMode="auto">
          <a:xfrm>
            <a:off x="209550" y="1196975"/>
            <a:ext cx="879475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ru-RU" altLang="ru-RU" sz="2800" b="1" dirty="0">
                <a:solidFill>
                  <a:schemeClr val="tx1"/>
                </a:solidFill>
              </a:rPr>
              <a:t>Отсутствие </a:t>
            </a:r>
            <a:r>
              <a:rPr lang="ru-RU" altLang="ru-RU" sz="2800" b="1" dirty="0" smtClean="0">
                <a:solidFill>
                  <a:schemeClr val="tx1"/>
                </a:solidFill>
              </a:rPr>
              <a:t>карантинных и фитосанитарных </a:t>
            </a:r>
            <a:r>
              <a:rPr lang="ru-RU" altLang="ru-RU" sz="2800" b="1" dirty="0">
                <a:solidFill>
                  <a:schemeClr val="tx1"/>
                </a:solidFill>
              </a:rPr>
              <a:t>сертификатов на </a:t>
            </a:r>
            <a:r>
              <a:rPr lang="ru-RU" altLang="ru-RU" sz="2800" b="1" dirty="0" err="1">
                <a:solidFill>
                  <a:schemeClr val="tx1"/>
                </a:solidFill>
              </a:rPr>
              <a:t>подкарантинную</a:t>
            </a:r>
            <a:r>
              <a:rPr lang="ru-RU" altLang="ru-RU" sz="2800" b="1" dirty="0">
                <a:solidFill>
                  <a:schemeClr val="tx1"/>
                </a:solidFill>
              </a:rPr>
              <a:t> продукцию, </a:t>
            </a:r>
            <a:r>
              <a:rPr lang="ru-RU" altLang="ru-RU" sz="2800" b="1" dirty="0" smtClean="0">
                <a:solidFill>
                  <a:schemeClr val="tx1"/>
                </a:solidFill>
              </a:rPr>
              <a:t>ввозимую </a:t>
            </a:r>
            <a:r>
              <a:rPr lang="ru-RU" altLang="ru-RU" sz="2800" b="1" dirty="0">
                <a:solidFill>
                  <a:schemeClr val="tx1"/>
                </a:solidFill>
              </a:rPr>
              <a:t>из фитосанитарных </a:t>
            </a:r>
            <a:r>
              <a:rPr lang="ru-RU" altLang="ru-RU" sz="2800" b="1" dirty="0" smtClean="0">
                <a:solidFill>
                  <a:schemeClr val="tx1"/>
                </a:solidFill>
              </a:rPr>
              <a:t>зон и из других стран</a:t>
            </a:r>
            <a:endParaRPr lang="ru-RU" altLang="ru-RU" sz="2800" b="1" dirty="0">
              <a:solidFill>
                <a:schemeClr val="tx1"/>
              </a:solidFill>
            </a:endParaRPr>
          </a:p>
        </p:txBody>
      </p:sp>
      <p:sp>
        <p:nvSpPr>
          <p:cNvPr id="32772" name="TextBox 5"/>
          <p:cNvSpPr txBox="1">
            <a:spLocks noChangeArrowheads="1"/>
          </p:cNvSpPr>
          <p:nvPr/>
        </p:nvSpPr>
        <p:spPr bwMode="auto">
          <a:xfrm>
            <a:off x="254000" y="2708275"/>
            <a:ext cx="87820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ru-RU" altLang="ru-RU" sz="2800" b="1" dirty="0" err="1">
                <a:solidFill>
                  <a:schemeClr val="tx1"/>
                </a:solidFill>
              </a:rPr>
              <a:t>Неизвещение</a:t>
            </a:r>
            <a:r>
              <a:rPr lang="ru-RU" altLang="ru-RU" sz="2800" b="1" dirty="0">
                <a:solidFill>
                  <a:schemeClr val="tx1"/>
                </a:solidFill>
              </a:rPr>
              <a:t> Управления о при</a:t>
            </a:r>
            <a:r>
              <a:rPr lang="ru-RU" altLang="ru-RU" sz="2800" dirty="0">
                <a:solidFill>
                  <a:schemeClr val="tx1"/>
                </a:solidFill>
              </a:rPr>
              <a:t>бытии </a:t>
            </a:r>
            <a:r>
              <a:rPr lang="ru-RU" altLang="ru-RU" sz="2800" b="1" dirty="0" err="1">
                <a:solidFill>
                  <a:schemeClr val="tx1"/>
                </a:solidFill>
              </a:rPr>
              <a:t>подкарантинной</a:t>
            </a:r>
            <a:r>
              <a:rPr lang="ru-RU" altLang="ru-RU" sz="2800" b="1" dirty="0">
                <a:solidFill>
                  <a:schemeClr val="tx1"/>
                </a:solidFill>
              </a:rPr>
              <a:t> продукции к месту назначения</a:t>
            </a:r>
          </a:p>
        </p:txBody>
      </p:sp>
      <p:sp>
        <p:nvSpPr>
          <p:cNvPr id="32773" name="TextBox 6"/>
          <p:cNvSpPr txBox="1">
            <a:spLocks noChangeArrowheads="1"/>
          </p:cNvSpPr>
          <p:nvPr/>
        </p:nvSpPr>
        <p:spPr bwMode="auto">
          <a:xfrm>
            <a:off x="209550" y="3860800"/>
            <a:ext cx="87249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ru-RU" altLang="ru-RU" sz="2800" b="1" dirty="0">
                <a:solidFill>
                  <a:schemeClr val="tx1"/>
                </a:solidFill>
              </a:rPr>
              <a:t>Реализация </a:t>
            </a:r>
            <a:r>
              <a:rPr lang="ru-RU" altLang="ru-RU" sz="2800" b="1" dirty="0" err="1">
                <a:solidFill>
                  <a:schemeClr val="tx1"/>
                </a:solidFill>
              </a:rPr>
              <a:t>подкарантинной</a:t>
            </a:r>
            <a:r>
              <a:rPr lang="ru-RU" altLang="ru-RU" sz="2800" b="1" dirty="0">
                <a:solidFill>
                  <a:schemeClr val="tx1"/>
                </a:solidFill>
              </a:rPr>
              <a:t> продукции с неустановленным фитосанитарным состоянием</a:t>
            </a:r>
          </a:p>
        </p:txBody>
      </p:sp>
      <p:sp>
        <p:nvSpPr>
          <p:cNvPr id="32774" name="TextBox 7"/>
          <p:cNvSpPr txBox="1">
            <a:spLocks noChangeArrowheads="1"/>
          </p:cNvSpPr>
          <p:nvPr/>
        </p:nvSpPr>
        <p:spPr bwMode="auto">
          <a:xfrm>
            <a:off x="254000" y="5157788"/>
            <a:ext cx="872331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ru-RU" altLang="ru-RU" sz="2800" b="1" dirty="0">
                <a:solidFill>
                  <a:schemeClr val="tx1"/>
                </a:solidFill>
              </a:rPr>
              <a:t>Нарушение правил борьбы с карантинными объектами (</a:t>
            </a:r>
            <a:r>
              <a:rPr lang="ru-RU" altLang="ru-RU" sz="2800" b="1" dirty="0" err="1">
                <a:solidFill>
                  <a:schemeClr val="tx1"/>
                </a:solidFill>
              </a:rPr>
              <a:t>непроведение</a:t>
            </a:r>
            <a:r>
              <a:rPr lang="ru-RU" altLang="ru-RU" sz="2800" b="1" dirty="0">
                <a:solidFill>
                  <a:schemeClr val="tx1"/>
                </a:solidFill>
              </a:rPr>
              <a:t> систематических обследований </a:t>
            </a:r>
            <a:r>
              <a:rPr lang="ru-RU" altLang="ru-RU" sz="2800" b="1" dirty="0" err="1">
                <a:solidFill>
                  <a:schemeClr val="tx1"/>
                </a:solidFill>
              </a:rPr>
              <a:t>подкарантинных</a:t>
            </a:r>
            <a:r>
              <a:rPr lang="ru-RU" altLang="ru-RU" sz="2800" b="1" dirty="0">
                <a:solidFill>
                  <a:schemeClr val="tx1"/>
                </a:solidFill>
              </a:rPr>
              <a:t> </a:t>
            </a:r>
            <a:r>
              <a:rPr lang="ru-RU" altLang="ru-RU" sz="2800" b="1" dirty="0" smtClean="0">
                <a:solidFill>
                  <a:schemeClr val="tx1"/>
                </a:solidFill>
              </a:rPr>
              <a:t>объектов и ликвидации очагов карантинных объектов)</a:t>
            </a:r>
            <a:endParaRPr lang="ru-RU" altLang="ru-RU" sz="2800" b="1" dirty="0">
              <a:solidFill>
                <a:schemeClr val="tx1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38100" y="44624"/>
            <a:ext cx="9067800" cy="9087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defRPr/>
            </a:pPr>
            <a:r>
              <a:rPr lang="ru-RU" alt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нарушения в сфере </a:t>
            </a:r>
            <a:br>
              <a:rPr lang="ru-RU" alt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карантина растений</a:t>
            </a:r>
            <a:endParaRPr lang="ru-RU" sz="2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Амброзия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полынолистная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800" b="1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Является сильнейшим аллергеном. Вызывает заболевание -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амброзийный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полиноз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у человека. Может засорять все типы с/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х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угодий. Сильно иссушает и истощает почву</a:t>
            </a:r>
          </a:p>
        </p:txBody>
      </p:sp>
      <p:pic>
        <p:nvPicPr>
          <p:cNvPr id="7" name="Picture 7" descr="Амброзия полыннолистная - Ambrosia artemisiifolia L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28736"/>
            <a:ext cx="4357718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Рис.1.Амброзия полыннолистная - Ambrosia artemisiifolia L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01276"/>
            <a:ext cx="4643438" cy="5456724"/>
          </a:xfrm>
          <a:prstGeom prst="rect">
            <a:avLst/>
          </a:prstGeom>
          <a:noFill/>
        </p:spPr>
      </p:pic>
      <p:pic>
        <p:nvPicPr>
          <p:cNvPr id="11" name="Picture 7" descr="http://www.fsvps.ru/fsvps-docs/img/news/news_14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1428736"/>
            <a:ext cx="2000239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7161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Обнаружены на территории 8 районов республики.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Паратизирует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на 200 видах растений, в т.ч. на полевых и садовых культурах.  Сильно ухудшает качество кормов для животноводства.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535113"/>
            <a:ext cx="4786314" cy="639762"/>
          </a:xfrm>
          <a:solidFill>
            <a:schemeClr val="accent6">
              <a:lumMod val="75000"/>
            </a:schemeClr>
          </a:solidFill>
        </p:spPr>
        <p:txBody>
          <a:bodyPr anchor="ctr">
            <a:norm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       Повилика полевая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86314" y="1535113"/>
            <a:ext cx="4357686" cy="639762"/>
          </a:xfrm>
          <a:solidFill>
            <a:schemeClr val="accent6">
              <a:lumMod val="75000"/>
            </a:schemeClr>
          </a:solidFill>
        </p:spPr>
        <p:txBody>
          <a:bodyPr anchor="ctr">
            <a:normAutofit/>
          </a:bodyPr>
          <a:lstStyle/>
          <a:p>
            <a:r>
              <a:rPr lang="ru-RU" sz="2000" dirty="0" smtClean="0"/>
              <a:t>           Повилика европейская</a:t>
            </a:r>
            <a:endParaRPr lang="ru-RU" sz="2000" dirty="0"/>
          </a:p>
        </p:txBody>
      </p:sp>
      <p:pic>
        <p:nvPicPr>
          <p:cNvPr id="7" name="Picture 2" descr="\\Aitugan2\общая папка\ФОТО\Съемки кар.объектов\Съемки -25.08.09., пос. Бутаиха\Съемки -25.08.09., пос. Бутаиха 0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3116"/>
            <a:ext cx="4643438" cy="4714884"/>
          </a:xfrm>
          <a:prstGeom prst="rect">
            <a:avLst/>
          </a:prstGeom>
          <a:noFill/>
        </p:spPr>
      </p:pic>
      <p:pic>
        <p:nvPicPr>
          <p:cNvPr id="12" name="Picture 2" descr="Рисунок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2143116"/>
            <a:ext cx="4643438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Arial" pitchFamily="34" charset="0"/>
                <a:cs typeface="Arial" pitchFamily="34" charset="0"/>
              </a:rPr>
              <a:t>Горчак ползучий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Существует угроза распространения </a:t>
            </a:r>
            <a:r>
              <a:rPr lang="ru-RU" sz="2700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из соседних регионов.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Потери урожая </a:t>
            </a:r>
            <a:r>
              <a:rPr lang="ru-RU" sz="2700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с/</a:t>
            </a:r>
            <a:r>
              <a:rPr lang="ru-RU" sz="2700" b="1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х</a:t>
            </a:r>
            <a:r>
              <a:rPr lang="ru-RU" sz="2700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культур могут составлять до 70%.</a:t>
            </a:r>
            <a:endParaRPr lang="ru-RU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8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5000628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428736"/>
            <a:ext cx="414337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286256"/>
            <a:ext cx="4143372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Меры борьбы с горчаком ползучим</a:t>
            </a:r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>
          <a:xfrm>
            <a:off x="0" y="1000124"/>
            <a:ext cx="9144000" cy="585787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1800" b="1" i="1" dirty="0" smtClean="0">
                <a:solidFill>
                  <a:srgbClr val="FF0000"/>
                </a:solidFill>
              </a:rPr>
              <a:t>Агротехнические методы</a:t>
            </a:r>
            <a:endParaRPr lang="ru-RU" sz="1800" dirty="0" smtClean="0">
              <a:solidFill>
                <a:srgbClr val="FF0000"/>
              </a:solidFill>
            </a:endParaRPr>
          </a:p>
          <a:p>
            <a:pPr algn="just">
              <a:buFont typeface="Arial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сильнозасоренных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горчаком землях эффективно сочетание черного пара с культурами сплошного сева (рожь, овес, ячмень, кукуруза, люцерна. Черный пар должен занимать не менее 20 -25 % обрабатываемой площади. Глубокое лущение стерни сразу после уборки любой культуры независимо от последующего использования поля.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ru-RU" sz="1400" dirty="0" smtClean="0"/>
              <a:t> </a:t>
            </a:r>
          </a:p>
          <a:p>
            <a:pPr algn="ctr">
              <a:buFont typeface="Arial" charset="0"/>
              <a:buNone/>
            </a:pP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Химические методы</a:t>
            </a:r>
            <a:endParaRPr lang="ru-RU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Высокую эффективность в борьбе с  горчаком показал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лонтрел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На парах против горчака применяют производные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глифосата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раундап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глисол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 ураган и др.   На землях несельскохозяйственного назначения – гербицид сплошного действия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арбонал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(1,5 -2 л/га).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Биологические методы</a:t>
            </a:r>
            <a:endParaRPr lang="ru-RU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None/>
            </a:pPr>
            <a:r>
              <a:rPr lang="ru-RU" sz="1400" b="1" dirty="0" smtClean="0"/>
              <a:t>            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Наиболее перспективными могут быть: плодовые пестрокрылки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Euriba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maura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Richter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 почковая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галица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Dasuneura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sp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.,   и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клещик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Eriophyes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sp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/ и особенно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горчакова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нематода -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Angvina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pikridis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        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ru-RU" sz="1400" b="1" dirty="0" smtClean="0"/>
              <a:t>       </a:t>
            </a:r>
            <a:endParaRPr lang="ru-RU" sz="1400" dirty="0" smtClean="0"/>
          </a:p>
          <a:p>
            <a:pPr algn="ctr">
              <a:buFont typeface="Arial" charset="0"/>
              <a:buNone/>
            </a:pP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Карантинные мероприятия</a:t>
            </a:r>
            <a:endParaRPr lang="ru-RU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None/>
            </a:pPr>
            <a:r>
              <a:rPr lang="ru-RU" sz="1400" b="1" dirty="0" smtClean="0"/>
              <a:t>              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Раздельный сбор и хранение урожая с засоренных участков. Не допускать завоз семенного, продовольственного и технического зерна, засоренного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семенамисорняка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 в хозяйства, районы, свободные от него.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7161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 smtClean="0">
                <a:latin typeface="Arial" pitchFamily="34" charset="0"/>
                <a:cs typeface="Arial" pitchFamily="34" charset="0"/>
              </a:rPr>
            </a:b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ЗОЛОТИСТАЯ КАРТОФЕЛЬНАЯ НЕМАТОДА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 smtClean="0"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Потери урожая могут составить от 30 до 80%. Сохраняется в почве до 10 лет. Распространяется с зараженным посадочным материалом, почвой. Основной метод борьбы – посадка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нематодоустойчивых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сортов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 smtClean="0">
                <a:latin typeface="Arial" pitchFamily="34" charset="0"/>
                <a:cs typeface="Arial" pitchFamily="34" charset="0"/>
              </a:rPr>
            </a:b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 descr="Рисунок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4357686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 descr="Рисунок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571612"/>
            <a:ext cx="4786314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5405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                             Статья 10.1.</a:t>
            </a:r>
          </a:p>
          <a:p>
            <a:pPr algn="just"/>
            <a:r>
              <a:rPr lang="ru-RU" sz="3200" b="1" dirty="0" smtClean="0"/>
              <a:t>         Нарушение правил борьбы с карантинными, особо опасными и опасными вредителями растений, возбудителями болезней растений, растениями-сорняками</a:t>
            </a:r>
          </a:p>
          <a:p>
            <a:pPr algn="just">
              <a:buNone/>
            </a:pPr>
            <a:r>
              <a:rPr lang="ru-RU" sz="3200" b="1" dirty="0" smtClean="0"/>
              <a:t>	Нарушение правил борьбы с карантинными, особо опасными и опасными вредителями растений, возбудителями болезней растений, растениями-сорняками -</a:t>
            </a:r>
          </a:p>
          <a:p>
            <a:pPr algn="just"/>
            <a:r>
              <a:rPr lang="ru-RU" sz="3200" b="1" dirty="0" smtClean="0"/>
              <a:t> - влечет наложение административного штрафа на граждан в размере от трехсот до пятисот рублей; на должностных лиц - от пятисот до одной тысячи рублей; на юридических лиц - от пяти тысяч до десяти тысяч рублей.</a:t>
            </a:r>
          </a:p>
          <a:p>
            <a:pPr algn="just"/>
            <a:endParaRPr lang="ru-RU" sz="3200" b="1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/>
              <a:t>Результаты проведения мероприятий по ликвидации очагов амброзии в ООО «АФ «Южная» (МТФ в </a:t>
            </a:r>
            <a:r>
              <a:rPr lang="ru-RU" sz="2800" b="1" dirty="0" err="1" smtClean="0"/>
              <a:t>с.Курманаево</a:t>
            </a:r>
            <a:endParaRPr lang="ru-RU" sz="2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 проведения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После проведения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совещания и видео по амброзии в НУрлате и в Аксубаево\совещание Нурлат ноябрь 2017\Южная\мтф в с. курманаево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6612" y="2214554"/>
            <a:ext cx="4497388" cy="4214842"/>
          </a:xfrm>
          <a:prstGeom prst="rect">
            <a:avLst/>
          </a:prstGeom>
          <a:noFill/>
        </p:spPr>
      </p:pic>
      <p:pic>
        <p:nvPicPr>
          <p:cNvPr id="1027" name="Picture 3" descr="D:\совещания и видео по амброзии в НУрлате и в Аксубаево\совещание Нурлат ноябрь 2017\Южная\мтф в с.Курманаев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14554"/>
            <a:ext cx="4643438" cy="4214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>Результаты проведения мероприятий по ликвидации очагов амброзии в ООО «Нурлат СЭТЭ»» (МТФ в с. Ст. Челны)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endParaRPr lang="ru-RU" dirty="0" smtClean="0"/>
          </a:p>
          <a:p>
            <a:r>
              <a:rPr lang="ru-RU" sz="3400" dirty="0" smtClean="0"/>
              <a:t>До проведения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40000" lnSpcReduction="20000"/>
          </a:bodyPr>
          <a:lstStyle/>
          <a:p>
            <a:endParaRPr lang="ru-RU" dirty="0" smtClean="0"/>
          </a:p>
          <a:p>
            <a:r>
              <a:rPr lang="ru-RU" sz="6000" dirty="0" smtClean="0"/>
              <a:t>После проведения</a:t>
            </a:r>
          </a:p>
          <a:p>
            <a:endParaRPr lang="ru-RU" dirty="0"/>
          </a:p>
        </p:txBody>
      </p:sp>
      <p:pic>
        <p:nvPicPr>
          <p:cNvPr id="2050" name="Picture 2" descr="D:\совещания и видео по амброзии в НУрлате и в Аксубаево\совещание Нурлат ноябрь 2017\Нурлат СЭТЭ\мтф старые челны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57430"/>
            <a:ext cx="4468784" cy="3929090"/>
          </a:xfrm>
          <a:prstGeom prst="rect">
            <a:avLst/>
          </a:prstGeom>
          <a:noFill/>
        </p:spPr>
      </p:pic>
      <p:pic>
        <p:nvPicPr>
          <p:cNvPr id="2051" name="Picture 3" descr="D:\совещания и видео по амброзии в НУрлате и в Аксубаево\совещание Нурлат ноябрь 2017\Нурлат СЭТЭ\мтф старые челны (2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2357430"/>
            <a:ext cx="4714876" cy="3929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85776"/>
            <a:ext cx="9144000" cy="69865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Статья 10.2. </a:t>
            </a:r>
          </a:p>
          <a:p>
            <a:pPr algn="just"/>
            <a:r>
              <a:rPr lang="ru-RU" sz="2800" b="1" dirty="0" smtClean="0"/>
              <a:t>    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Нарушение порядка ввоза и вывоза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подкарантинной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продукции (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подкарантинного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материала,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подкарантинного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груза)</a:t>
            </a:r>
          </a:p>
          <a:p>
            <a:pPr algn="just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Нарушение порядка ввоза на территорию Российской Федерации и в свободные от карантинных объектов зоны, вывоза с территории Российской Федерации и из карантинных фитосанитарных зон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подкарантинной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продукции (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подкарантинного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материала,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подкарантинного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груза) -</a:t>
            </a:r>
          </a:p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- влечет наложение административного штрафа на граждан в размере от трехсот до пятисот рублей; на должностных лиц - от пятисот до одной тысячи рублей; на юридических лиц - от пяти тысяч до десяти тысяч </a:t>
            </a:r>
            <a:r>
              <a:rPr lang="ru-RU" sz="2800" b="1" dirty="0" smtClean="0"/>
              <a:t>рублей.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7403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Статья 10.3.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Нарушение правил производства, заготовки, перевозки, хранения, переработки, использования и реализации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подкарантинной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продукции 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подкарантинного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материала,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подкарантинного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груза)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Нарушение правил производства, заготовки, перевозки, хранения, переработки, использования и реализации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подкарантинной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продукции 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подкарантинного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материала,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подкарантинного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груза) -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- влечет наложение административного штрафа на граждан в размере от двухсот до пятисот рублей; на должностных лиц - от пятисот до одной тысячи рублей; на лиц, осуществляющих предпринимательскую деятельность без образования юридического лица, - от пятисот до одной тысячи рублей или административное приостановление деятельности на срок до девяноста суток; на юридических лиц - от пяти тысяч до десяти тысяч рублей или административное приостановление деятельности на срок до девяноста суток.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186580C-2F83-41AC-ADC6-18B253E082CD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-3175"/>
            <a:ext cx="9144000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2000">
                <a:schemeClr val="bg1">
                  <a:alpha val="0"/>
                  <a:lumMod val="98000"/>
                  <a:lumOff val="2000"/>
                </a:schemeClr>
              </a:gs>
              <a:gs pos="100000">
                <a:srgbClr val="CCFF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0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5763" y="1357298"/>
            <a:ext cx="7488237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9688" y="44624"/>
            <a:ext cx="9067800" cy="9087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defRPr/>
            </a:pPr>
            <a:r>
              <a:rPr lang="ru-RU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Фитосанитарное состояние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Республики Татарстан</a:t>
            </a:r>
            <a:endParaRPr lang="ru-RU" sz="2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44" name="Прямоугольник 1"/>
          <p:cNvSpPr>
            <a:spLocks noChangeArrowheads="1"/>
          </p:cNvSpPr>
          <p:nvPr/>
        </p:nvSpPr>
        <p:spPr bwMode="auto">
          <a:xfrm>
            <a:off x="34925" y="966788"/>
            <a:ext cx="2665413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 dirty="0">
                <a:solidFill>
                  <a:schemeClr val="tx1"/>
                </a:solidFill>
              </a:rPr>
              <a:t>На территории республики установлено </a:t>
            </a:r>
            <a:r>
              <a:rPr lang="ru-RU" altLang="ru-RU" sz="1400" dirty="0">
                <a:solidFill>
                  <a:srgbClr val="FF0000"/>
                </a:solidFill>
              </a:rPr>
              <a:t>65</a:t>
            </a:r>
            <a:r>
              <a:rPr lang="ru-RU" altLang="ru-RU" sz="1400" dirty="0">
                <a:solidFill>
                  <a:schemeClr val="tx1"/>
                </a:solidFill>
              </a:rPr>
              <a:t> карантинных фитосанитарных зон по </a:t>
            </a:r>
            <a:r>
              <a:rPr lang="ru-RU" altLang="ru-RU" sz="1400" dirty="0">
                <a:solidFill>
                  <a:srgbClr val="FF0000"/>
                </a:solidFill>
              </a:rPr>
              <a:t>7</a:t>
            </a:r>
            <a:r>
              <a:rPr lang="ru-RU" altLang="ru-RU" sz="1400" dirty="0">
                <a:solidFill>
                  <a:schemeClr val="tx1"/>
                </a:solidFill>
              </a:rPr>
              <a:t> видам карантинных объектов на площади </a:t>
            </a:r>
            <a:r>
              <a:rPr lang="ru-RU" altLang="ru-RU" sz="1400" dirty="0" smtClean="0">
                <a:solidFill>
                  <a:srgbClr val="FF0000"/>
                </a:solidFill>
              </a:rPr>
              <a:t>114,9</a:t>
            </a:r>
            <a:r>
              <a:rPr lang="ru-RU" altLang="ru-RU" sz="1400" dirty="0" smtClean="0">
                <a:solidFill>
                  <a:schemeClr val="tx1"/>
                </a:solidFill>
              </a:rPr>
              <a:t> </a:t>
            </a:r>
            <a:r>
              <a:rPr lang="ru-RU" altLang="ru-RU" sz="1400" dirty="0">
                <a:solidFill>
                  <a:schemeClr val="tx1"/>
                </a:solidFill>
              </a:rPr>
              <a:t>тысячи гектаров,</a:t>
            </a:r>
          </a:p>
          <a:p>
            <a:r>
              <a:rPr lang="ru-RU" altLang="ru-RU" sz="1400" dirty="0">
                <a:solidFill>
                  <a:schemeClr val="tx1"/>
                </a:solidFill>
              </a:rPr>
              <a:t>из них:</a:t>
            </a:r>
          </a:p>
          <a:p>
            <a:r>
              <a:rPr lang="ru-RU" altLang="ru-RU" sz="1400" dirty="0">
                <a:solidFill>
                  <a:srgbClr val="FF0000"/>
                </a:solidFill>
              </a:rPr>
              <a:t>- </a:t>
            </a:r>
            <a:r>
              <a:rPr lang="ru-RU" altLang="ru-RU" sz="1400" dirty="0" smtClean="0">
                <a:solidFill>
                  <a:srgbClr val="FF0000"/>
                </a:solidFill>
              </a:rPr>
              <a:t>103,8</a:t>
            </a:r>
            <a:r>
              <a:rPr lang="ru-RU" altLang="ru-RU" sz="1400" dirty="0" smtClean="0">
                <a:solidFill>
                  <a:schemeClr val="tx1"/>
                </a:solidFill>
              </a:rPr>
              <a:t> </a:t>
            </a:r>
            <a:r>
              <a:rPr lang="ru-RU" altLang="ru-RU" sz="1400" dirty="0">
                <a:solidFill>
                  <a:schemeClr val="tx1"/>
                </a:solidFill>
              </a:rPr>
              <a:t>тысячи по лесным вредителям в лесных массивах,</a:t>
            </a:r>
          </a:p>
          <a:p>
            <a:r>
              <a:rPr lang="ru-RU" altLang="ru-RU" sz="1400" dirty="0">
                <a:solidFill>
                  <a:srgbClr val="FF0000"/>
                </a:solidFill>
              </a:rPr>
              <a:t>- </a:t>
            </a:r>
            <a:r>
              <a:rPr lang="ru-RU" altLang="ru-RU" sz="1400" dirty="0" smtClean="0">
                <a:solidFill>
                  <a:srgbClr val="FF0000"/>
                </a:solidFill>
              </a:rPr>
              <a:t>11,1</a:t>
            </a:r>
            <a:r>
              <a:rPr lang="ru-RU" altLang="ru-RU" sz="1400" dirty="0" smtClean="0">
                <a:solidFill>
                  <a:schemeClr val="tx1"/>
                </a:solidFill>
              </a:rPr>
              <a:t> </a:t>
            </a:r>
            <a:r>
              <a:rPr lang="ru-RU" altLang="ru-RU" sz="1400" dirty="0">
                <a:solidFill>
                  <a:schemeClr val="tx1"/>
                </a:solidFill>
              </a:rPr>
              <a:t>тысячи гектаров на сельскохозяйственных угодьях и территориях населенных пунктов.</a:t>
            </a:r>
          </a:p>
        </p:txBody>
      </p:sp>
      <p:pic>
        <p:nvPicPr>
          <p:cNvPr id="14345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5362575"/>
            <a:ext cx="7242175" cy="15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Амброзия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трехраздельная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800" b="1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Является сильнейшим аллергеном. Вызывает заболевание -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амброзийный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полиноз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у человека. Может засорять все типы с/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х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угодий. Семена сохраняют жизнеспособность в почве до 40 лет.</a:t>
            </a:r>
          </a:p>
        </p:txBody>
      </p:sp>
      <p:pic>
        <p:nvPicPr>
          <p:cNvPr id="2052" name="Picture 2" descr="http://www.oren-refcentr.ru/images/ambr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86191"/>
            <a:ext cx="4214810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2" descr="http://ursn-rm.ru/assets/images/news/2009/17_mar_amb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2" y="1428737"/>
            <a:ext cx="4929187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www.tunadzor.ru/image/kar/kar_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736"/>
            <a:ext cx="4214810" cy="2357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800" b="1" dirty="0" smtClean="0"/>
              <a:t>Меры борьбы с амброзией</a:t>
            </a:r>
            <a:endParaRPr lang="ru-RU" sz="2800" dirty="0" smtClean="0"/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0" y="1142984"/>
            <a:ext cx="9144000" cy="571501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>
              <a:buFont typeface="Arial" charset="0"/>
              <a:buNone/>
            </a:pPr>
            <a:r>
              <a:rPr lang="ru-RU" sz="1800" b="1" i="1" dirty="0" smtClean="0">
                <a:solidFill>
                  <a:srgbClr val="FF0000"/>
                </a:solidFill>
              </a:rPr>
              <a:t>Агротехнические методы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</a:p>
          <a:p>
            <a:pPr algn="ctr">
              <a:buFont typeface="Arial" charset="0"/>
              <a:buNone/>
            </a:pPr>
            <a:r>
              <a:rPr lang="ru-RU" sz="1600" dirty="0" smtClean="0"/>
              <a:t>             </a:t>
            </a:r>
            <a:r>
              <a:rPr lang="ru-RU" sz="1600" b="1" dirty="0" smtClean="0"/>
              <a:t>Уход за посевами, направленный на истощение запасов семян сорняка в почве и предотвращение повторного засорения, как почвы, так и урожая сельскохозяйственных культур. После появления всходов - культивации, междурядные обработки. Соблюдение севооборотов. Очистка почвы от запасов семян  -  паровое поле. Сильно засоренные амброзией площади - отводить под бессменный (2-3 года) посев озимых зерновых с предшествующей полупаровой обработкой почвы.               На полях с легкими почвами не следует проводить предпосевную культивацию зяби перед посевом ранних яровых зерновых культур. </a:t>
            </a:r>
            <a:endParaRPr lang="ru-RU" sz="1600" dirty="0" smtClean="0"/>
          </a:p>
          <a:p>
            <a:pPr algn="ctr">
              <a:buFont typeface="Arial" charset="0"/>
              <a:buNone/>
            </a:pPr>
            <a:r>
              <a:rPr lang="ru-RU" sz="1800" b="1" i="1" dirty="0" smtClean="0">
                <a:solidFill>
                  <a:srgbClr val="FF0000"/>
                </a:solidFill>
              </a:rPr>
              <a:t>Химические методы</a:t>
            </a:r>
          </a:p>
          <a:p>
            <a:pPr algn="just">
              <a:buFont typeface="Arial" charset="0"/>
              <a:buNone/>
            </a:pPr>
            <a:r>
              <a:rPr lang="ru-RU" sz="1600" dirty="0" smtClean="0"/>
              <a:t>                     </a:t>
            </a:r>
            <a:r>
              <a:rPr lang="ru-RU" sz="1600" b="1" dirty="0" smtClean="0"/>
              <a:t>Использование гербицидов из группы </a:t>
            </a:r>
            <a:r>
              <a:rPr lang="ru-RU" sz="1600" b="1" dirty="0" err="1" smtClean="0"/>
              <a:t>глифосатов</a:t>
            </a:r>
            <a:r>
              <a:rPr lang="ru-RU" sz="1600" b="1" dirty="0" smtClean="0"/>
              <a:t>: калибр, прима, </a:t>
            </a:r>
            <a:r>
              <a:rPr lang="ru-RU" sz="1600" b="1" dirty="0" err="1" smtClean="0"/>
              <a:t>гранстар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лорен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раундап</a:t>
            </a:r>
            <a:r>
              <a:rPr lang="ru-RU" sz="1600" b="1" dirty="0" smtClean="0"/>
              <a:t>, ураган — форте, </a:t>
            </a:r>
            <a:r>
              <a:rPr lang="ru-RU" sz="1600" b="1" dirty="0" err="1" smtClean="0"/>
              <a:t>глисол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глифос</a:t>
            </a:r>
            <a:r>
              <a:rPr lang="ru-RU" sz="1600" b="1" dirty="0" smtClean="0"/>
              <a:t>, торнадо, космик, </a:t>
            </a:r>
            <a:r>
              <a:rPr lang="ru-RU" sz="1600" b="1" dirty="0" err="1" smtClean="0"/>
              <a:t>доминатор</a:t>
            </a:r>
            <a:r>
              <a:rPr lang="ru-RU" sz="1600" b="1" dirty="0" smtClean="0"/>
              <a:t>, клиник. </a:t>
            </a:r>
            <a:r>
              <a:rPr lang="ru-RU" sz="1600" b="1" dirty="0" smtClean="0">
                <a:solidFill>
                  <a:srgbClr val="00B050"/>
                </a:solidFill>
              </a:rPr>
              <a:t>На землях несельскохозяйственного назначения – гербицид сплошного действия </a:t>
            </a:r>
            <a:r>
              <a:rPr lang="ru-RU" sz="1600" b="1" dirty="0" err="1" smtClean="0">
                <a:solidFill>
                  <a:srgbClr val="00B050"/>
                </a:solidFill>
              </a:rPr>
              <a:t>арбонал</a:t>
            </a:r>
            <a:r>
              <a:rPr lang="ru-RU" sz="1600" b="1" dirty="0" smtClean="0">
                <a:solidFill>
                  <a:srgbClr val="00B050"/>
                </a:solidFill>
              </a:rPr>
              <a:t> (1,5 -2 л/га).</a:t>
            </a:r>
            <a:endParaRPr lang="ru-RU" sz="1600" dirty="0" smtClean="0">
              <a:solidFill>
                <a:srgbClr val="00B050"/>
              </a:solidFill>
            </a:endParaRPr>
          </a:p>
          <a:p>
            <a:pPr algn="ctr">
              <a:buFont typeface="Arial" charset="0"/>
              <a:buNone/>
            </a:pPr>
            <a:r>
              <a:rPr lang="ru-RU" sz="1800" b="1" i="1" dirty="0" smtClean="0">
                <a:solidFill>
                  <a:srgbClr val="FF0000"/>
                </a:solidFill>
              </a:rPr>
              <a:t>Биологические методы</a:t>
            </a:r>
            <a:endParaRPr lang="ru-RU" sz="1800" dirty="0" smtClean="0">
              <a:solidFill>
                <a:srgbClr val="FF0000"/>
              </a:solidFill>
            </a:endParaRPr>
          </a:p>
          <a:p>
            <a:pPr algn="just">
              <a:buFont typeface="Arial" charset="0"/>
              <a:buNone/>
            </a:pPr>
            <a:r>
              <a:rPr lang="ru-RU" sz="1600" b="1" dirty="0" smtClean="0"/>
              <a:t>            Размещение на засоренных участках травосмесей, культурных злаковых растений, бобовых растений с повышенной густотой, применение </a:t>
            </a:r>
            <a:r>
              <a:rPr lang="ru-RU" sz="1600" b="1" dirty="0" err="1" smtClean="0"/>
              <a:t>амброзиевого</a:t>
            </a:r>
            <a:r>
              <a:rPr lang="ru-RU" sz="1600" b="1" dirty="0" smtClean="0"/>
              <a:t> листоеда, совки </a:t>
            </a:r>
            <a:r>
              <a:rPr lang="ru-RU" sz="1600" b="1" dirty="0" err="1" smtClean="0"/>
              <a:t>Tarachidia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candefacta</a:t>
            </a:r>
            <a:r>
              <a:rPr lang="ru-RU" sz="1600" b="1" dirty="0" smtClean="0"/>
              <a:t>. </a:t>
            </a:r>
            <a:endParaRPr lang="ru-RU" sz="1600" dirty="0" smtClean="0"/>
          </a:p>
          <a:p>
            <a:pPr algn="ctr">
              <a:buFont typeface="Arial" charset="0"/>
              <a:buNone/>
            </a:pPr>
            <a:r>
              <a:rPr lang="ru-RU" sz="1800" b="1" i="1" dirty="0" smtClean="0">
                <a:solidFill>
                  <a:srgbClr val="FF0000"/>
                </a:solidFill>
              </a:rPr>
              <a:t>Карантинные мероприятия</a:t>
            </a:r>
            <a:endParaRPr lang="ru-RU" sz="1800" dirty="0" smtClean="0">
              <a:solidFill>
                <a:srgbClr val="FF0000"/>
              </a:solidFill>
            </a:endParaRPr>
          </a:p>
          <a:p>
            <a:pPr algn="just">
              <a:buFont typeface="Arial" charset="0"/>
              <a:buNone/>
            </a:pPr>
            <a:r>
              <a:rPr lang="ru-RU" sz="1600" b="1" dirty="0" smtClean="0"/>
              <a:t>            Строго должны соблюдаться профилактические меры по раздельному сбору и хранению урожая с засоренных участков. Нельзя допускать завоз семенного, продовольственного и технического зерна, засоренного семенами сорняка, в хозяйства, районы, свободные от него. </a:t>
            </a:r>
            <a:endParaRPr lang="ru-RU" sz="1600" dirty="0" smtClean="0"/>
          </a:p>
          <a:p>
            <a:endParaRPr lang="ru-RU" sz="1600" dirty="0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1386</TotalTime>
  <Words>535</Words>
  <Application>Microsoft Office PowerPoint</Application>
  <PresentationFormat>Экран (4:3)</PresentationFormat>
  <Paragraphs>63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Результаты проведения мероприятий по ликвидации очагов амброзии в ООО «АФ «Южная» (МТФ в с.Курманаево</vt:lpstr>
      <vt:lpstr>Результаты проведения мероприятий по ликвидации очагов амброзии в ООО «Нурлат СЭТЭ»» (МТФ в с. Ст. Челны)</vt:lpstr>
      <vt:lpstr>Презентация PowerPoint</vt:lpstr>
      <vt:lpstr>Презентация PowerPoint</vt:lpstr>
      <vt:lpstr>Презентация PowerPoint</vt:lpstr>
      <vt:lpstr>Амброзия трехраздельная. Является сильнейшим аллергеном. Вызывает заболевание - амброзийный полиноз у человека. Может засорять все типы с/х угодий. Семена сохраняют жизнеспособность в почве до 40 лет.</vt:lpstr>
      <vt:lpstr>Меры борьбы с амброзией</vt:lpstr>
      <vt:lpstr>Амброзия полынолистная Является сильнейшим аллергеном. Вызывает заболевание - амброзийный полиноз у человека. Может засорять все типы с/х угодий. Сильно иссушает и истощает почву</vt:lpstr>
      <vt:lpstr>Обнаружены на территории 8 районов республики. Паратизирует на 200 видах растений, в т.ч. на полевых и садовых культурах.  Сильно ухудшает качество кормов для животноводства.</vt:lpstr>
      <vt:lpstr>Горчак ползучий Существует угроза распространения из соседних регионов. Потери урожая с/х культур могут составлять до 70%.</vt:lpstr>
      <vt:lpstr>Меры борьбы с горчаком ползучим</vt:lpstr>
      <vt:lpstr> ЗОЛОТИСТАЯ КАРТОФЕЛЬНАЯ НЕМАТОДА Потери урожая могут составить от 30 до 80%. Сохраняется в почве до 10 лет. Распространяется с зараженным посадочным материалом, почвой. Основной метод борьбы – посадка нематодоустойчивых сортов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Опаснейший карантинный вредитель кукурузы – жук диабротик</dc:title>
  <dc:creator>С А. Ахмедьянов</dc:creator>
  <cp:lastModifiedBy>Лейсан Ханафиева</cp:lastModifiedBy>
  <cp:revision>135</cp:revision>
  <dcterms:created xsi:type="dcterms:W3CDTF">2012-06-13T10:22:17Z</dcterms:created>
  <dcterms:modified xsi:type="dcterms:W3CDTF">2017-12-25T13:58:03Z</dcterms:modified>
</cp:coreProperties>
</file>