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67" r:id="rId1"/>
  </p:sldMasterIdLst>
  <p:notesMasterIdLst>
    <p:notesMasterId r:id="rId13"/>
  </p:notesMasterIdLst>
  <p:sldIdLst>
    <p:sldId id="849" r:id="rId2"/>
    <p:sldId id="899" r:id="rId3"/>
    <p:sldId id="903" r:id="rId4"/>
    <p:sldId id="927" r:id="rId5"/>
    <p:sldId id="915" r:id="rId6"/>
    <p:sldId id="921" r:id="rId7"/>
    <p:sldId id="922" r:id="rId8"/>
    <p:sldId id="920" r:id="rId9"/>
    <p:sldId id="923" r:id="rId10"/>
    <p:sldId id="925" r:id="rId11"/>
    <p:sldId id="918" r:id="rId12"/>
  </p:sldIdLst>
  <p:sldSz cx="10440988" cy="7561263"/>
  <p:notesSz cx="6797675" cy="9926638"/>
  <p:defaultTextStyle>
    <a:defPPr>
      <a:defRPr lang="ru-RU"/>
    </a:defPPr>
    <a:lvl1pPr algn="l" defTabSz="1008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00063" indent="-44450" algn="l" defTabSz="1008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08063" indent="-96838" algn="l" defTabSz="1008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12888" indent="-146050" algn="l" defTabSz="1008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20888" indent="-198438" algn="l" defTabSz="1008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45C26"/>
    <a:srgbClr val="0C8A4E"/>
    <a:srgbClr val="119F3A"/>
    <a:srgbClr val="15FFAB"/>
    <a:srgbClr val="ADDB7B"/>
    <a:srgbClr val="51C03E"/>
    <a:srgbClr val="FFCCFF"/>
    <a:srgbClr val="52CB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7371" autoAdjust="0"/>
  </p:normalViewPr>
  <p:slideViewPr>
    <p:cSldViewPr>
      <p:cViewPr>
        <p:scale>
          <a:sx n="68" d="100"/>
          <a:sy n="68" d="100"/>
        </p:scale>
        <p:origin x="-2412" y="-846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4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25" tIns="47761" rIns="95525" bIns="47761" rtlCol="0"/>
          <a:lstStyle>
            <a:lvl1pPr algn="l" defTabSz="954456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25" tIns="47761" rIns="95525" bIns="47761" rtlCol="0"/>
          <a:lstStyle>
            <a:lvl1pPr algn="r" defTabSz="954456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F872184-291B-46B9-B596-DAF8EBE09FA8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744538"/>
            <a:ext cx="51371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5" tIns="47761" rIns="95525" bIns="4776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25" tIns="47761" rIns="95525" bIns="4776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25" tIns="47761" rIns="95525" bIns="47761" rtlCol="0" anchor="b"/>
          <a:lstStyle>
            <a:lvl1pPr algn="l" defTabSz="954456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525" tIns="47761" rIns="95525" bIns="47761" rtlCol="0" anchor="b"/>
          <a:lstStyle>
            <a:lvl1pPr algn="r" defTabSz="954456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1FE5314-195E-4569-896C-BB50F92B7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080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0063" algn="l" defTabSz="10080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08063" algn="l" defTabSz="10080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12888" algn="l" defTabSz="10080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20888" algn="l" defTabSz="10080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30690" algn="l" defTabSz="10122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36821" algn="l" defTabSz="10122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42939" algn="l" defTabSz="10122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49105" algn="l" defTabSz="10122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5" y="2349079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51" y="4284726"/>
            <a:ext cx="7308690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1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2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4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9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0E49-BEB9-40CE-950C-0572B9B4DDE5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1E92-1089-413A-97FE-DA57E116E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93C4-E0A5-4255-B6D8-AADB6F0F0B54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8FAA-3B28-4124-8C1B-31793CCFF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5" y="302809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9" y="302809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FE66-1E6B-4FAC-A3FA-C2B13DA8E226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5213-EBE8-475E-B048-B92029DDE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050" y="1739091"/>
            <a:ext cx="4541829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24683" y="1365378"/>
            <a:ext cx="3863682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9D7F50-94AB-4117-812F-26415B016D48}" type="datetimeFigureOut">
              <a:rPr lang="en-US"/>
              <a:pPr>
                <a:defRPr/>
              </a:pPr>
              <a:t>4/12/2018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DB6B48-9E3F-4E1E-8B97-41E578A4560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F80C-2EBC-406E-8FEB-883005ACE15B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207-C92B-4AE1-88E6-8D1C96C19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5" y="4858976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5" y="320479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56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13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7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2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284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4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397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5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4156-C233-4426-A2C0-0D81472B1916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F3BA-AE85-4FE5-9AA0-85E93AEC6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61" y="1764316"/>
            <a:ext cx="461143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7" y="1764316"/>
            <a:ext cx="461143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4921-4474-4B68-B4E0-54A0D33E3CB1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F314-73F1-42FF-BADF-E7EFF748F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69" y="1692540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695" indent="0">
              <a:buNone/>
              <a:defRPr sz="2300" b="1"/>
            </a:lvl2pPr>
            <a:lvl3pPr marL="1011367" indent="0">
              <a:buNone/>
              <a:defRPr sz="2000" b="1"/>
            </a:lvl3pPr>
            <a:lvl4pPr marL="1517052" indent="0">
              <a:buNone/>
              <a:defRPr sz="1800" b="1"/>
            </a:lvl4pPr>
            <a:lvl5pPr marL="2022725" indent="0">
              <a:buNone/>
              <a:defRPr sz="1800" b="1"/>
            </a:lvl5pPr>
            <a:lvl6pPr marL="2528420" indent="0">
              <a:buNone/>
              <a:defRPr sz="1800" b="1"/>
            </a:lvl6pPr>
            <a:lvl7pPr marL="3034090" indent="0">
              <a:buNone/>
              <a:defRPr sz="1800" b="1"/>
            </a:lvl7pPr>
            <a:lvl8pPr marL="3539753" indent="0">
              <a:buNone/>
              <a:defRPr sz="1800" b="1"/>
            </a:lvl8pPr>
            <a:lvl9pPr marL="404546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69" y="2397909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907" y="1692540"/>
            <a:ext cx="461506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695" indent="0">
              <a:buNone/>
              <a:defRPr sz="2300" b="1"/>
            </a:lvl2pPr>
            <a:lvl3pPr marL="1011367" indent="0">
              <a:buNone/>
              <a:defRPr sz="2000" b="1"/>
            </a:lvl3pPr>
            <a:lvl4pPr marL="1517052" indent="0">
              <a:buNone/>
              <a:defRPr sz="1800" b="1"/>
            </a:lvl4pPr>
            <a:lvl5pPr marL="2022725" indent="0">
              <a:buNone/>
              <a:defRPr sz="1800" b="1"/>
            </a:lvl5pPr>
            <a:lvl6pPr marL="2528420" indent="0">
              <a:buNone/>
              <a:defRPr sz="1800" b="1"/>
            </a:lvl6pPr>
            <a:lvl7pPr marL="3034090" indent="0">
              <a:buNone/>
              <a:defRPr sz="1800" b="1"/>
            </a:lvl7pPr>
            <a:lvl8pPr marL="3539753" indent="0">
              <a:buNone/>
              <a:defRPr sz="1800" b="1"/>
            </a:lvl8pPr>
            <a:lvl9pPr marL="404546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907" y="2397909"/>
            <a:ext cx="461506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40D6-C777-499C-8498-D2E6D22B7ACB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17F5-373F-43F1-AE3F-B8098A873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6314-7735-45DD-8ED3-687C7B5CE590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CA2F-6A15-4BCA-A5EB-138C32ACB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90FD-22E2-4D63-A828-3FE74909FDF9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E0F4-AC22-47A3-AFD2-D16BF52D8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31" y="301053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7" y="30106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231" y="1582276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05695" indent="0">
              <a:buNone/>
              <a:defRPr sz="1400"/>
            </a:lvl2pPr>
            <a:lvl3pPr marL="1011367" indent="0">
              <a:buNone/>
              <a:defRPr sz="1100"/>
            </a:lvl3pPr>
            <a:lvl4pPr marL="1517052" indent="0">
              <a:buNone/>
              <a:defRPr sz="1000"/>
            </a:lvl4pPr>
            <a:lvl5pPr marL="2022725" indent="0">
              <a:buNone/>
              <a:defRPr sz="1000"/>
            </a:lvl5pPr>
            <a:lvl6pPr marL="2528420" indent="0">
              <a:buNone/>
              <a:defRPr sz="1000"/>
            </a:lvl6pPr>
            <a:lvl7pPr marL="3034090" indent="0">
              <a:buNone/>
              <a:defRPr sz="1000"/>
            </a:lvl7pPr>
            <a:lvl8pPr marL="3539753" indent="0">
              <a:buNone/>
              <a:defRPr sz="1000"/>
            </a:lvl8pPr>
            <a:lvl9pPr marL="40454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CF93-8F79-40BC-99B1-A003F4E535B7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4404-B477-456E-B85A-B7A9E400A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907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24"/>
            <a:ext cx="6264593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5695" indent="0">
              <a:buNone/>
              <a:defRPr sz="3200"/>
            </a:lvl2pPr>
            <a:lvl3pPr marL="1011367" indent="0">
              <a:buNone/>
              <a:defRPr sz="2700"/>
            </a:lvl3pPr>
            <a:lvl4pPr marL="1517052" indent="0">
              <a:buNone/>
              <a:defRPr sz="2300"/>
            </a:lvl4pPr>
            <a:lvl5pPr marL="2022725" indent="0">
              <a:buNone/>
              <a:defRPr sz="2300"/>
            </a:lvl5pPr>
            <a:lvl6pPr marL="2528420" indent="0">
              <a:buNone/>
              <a:defRPr sz="2300"/>
            </a:lvl6pPr>
            <a:lvl7pPr marL="3034090" indent="0">
              <a:buNone/>
              <a:defRPr sz="2300"/>
            </a:lvl7pPr>
            <a:lvl8pPr marL="3539753" indent="0">
              <a:buNone/>
              <a:defRPr sz="2300"/>
            </a:lvl8pPr>
            <a:lvl9pPr marL="404546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05695" indent="0">
              <a:buNone/>
              <a:defRPr sz="1400"/>
            </a:lvl2pPr>
            <a:lvl3pPr marL="1011367" indent="0">
              <a:buNone/>
              <a:defRPr sz="1100"/>
            </a:lvl3pPr>
            <a:lvl4pPr marL="1517052" indent="0">
              <a:buNone/>
              <a:defRPr sz="1000"/>
            </a:lvl4pPr>
            <a:lvl5pPr marL="2022725" indent="0">
              <a:buNone/>
              <a:defRPr sz="1000"/>
            </a:lvl5pPr>
            <a:lvl6pPr marL="2528420" indent="0">
              <a:buNone/>
              <a:defRPr sz="1000"/>
            </a:lvl6pPr>
            <a:lvl7pPr marL="3034090" indent="0">
              <a:buNone/>
              <a:defRPr sz="1000"/>
            </a:lvl7pPr>
            <a:lvl8pPr marL="3539753" indent="0">
              <a:buNone/>
              <a:defRPr sz="1000"/>
            </a:lvl8pPr>
            <a:lvl9pPr marL="40454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8E41-DCF5-47E5-B2B9-567BE15C9840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E376-FF0A-43FA-8E76-E2003B85F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2288" y="303213"/>
            <a:ext cx="93964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49" tIns="50571" rIns="101149" bIns="505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2288" y="1765300"/>
            <a:ext cx="939641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49" tIns="50571" rIns="101149" bIns="50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288" y="7008813"/>
            <a:ext cx="2436812" cy="401637"/>
          </a:xfrm>
          <a:prstGeom prst="rect">
            <a:avLst/>
          </a:prstGeom>
        </p:spPr>
        <p:txBody>
          <a:bodyPr vert="horz" lIns="101149" tIns="50571" rIns="101149" bIns="50571" rtlCol="0" anchor="ctr"/>
          <a:lstStyle>
            <a:lvl1pPr algn="l" defTabSz="101136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14D249-20B4-45FA-98E3-214ECBDE8E10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113" y="7008813"/>
            <a:ext cx="3306762" cy="401637"/>
          </a:xfrm>
          <a:prstGeom prst="rect">
            <a:avLst/>
          </a:prstGeom>
        </p:spPr>
        <p:txBody>
          <a:bodyPr vert="horz" lIns="101149" tIns="50571" rIns="101149" bIns="50571" rtlCol="0" anchor="ctr"/>
          <a:lstStyle>
            <a:lvl1pPr algn="ctr" defTabSz="101136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888" y="7008813"/>
            <a:ext cx="2436812" cy="401637"/>
          </a:xfrm>
          <a:prstGeom prst="rect">
            <a:avLst/>
          </a:prstGeom>
        </p:spPr>
        <p:txBody>
          <a:bodyPr vert="horz" lIns="101149" tIns="50571" rIns="101149" bIns="50571" rtlCol="0" anchor="ctr"/>
          <a:lstStyle>
            <a:lvl1pPr algn="r" defTabSz="101136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35A4AA-2400-48BD-907B-BB2AFD12F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881" r:id="rId1"/>
    <p:sldLayoutId id="2147493882" r:id="rId2"/>
    <p:sldLayoutId id="2147493883" r:id="rId3"/>
    <p:sldLayoutId id="2147493884" r:id="rId4"/>
    <p:sldLayoutId id="2147493885" r:id="rId5"/>
    <p:sldLayoutId id="2147493886" r:id="rId6"/>
    <p:sldLayoutId id="2147493887" r:id="rId7"/>
    <p:sldLayoutId id="2147493888" r:id="rId8"/>
    <p:sldLayoutId id="2147493889" r:id="rId9"/>
    <p:sldLayoutId id="2147493890" r:id="rId10"/>
    <p:sldLayoutId id="2147493891" r:id="rId11"/>
    <p:sldLayoutId id="2147493892" r:id="rId12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6094" algn="ctr" defTabSz="101042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12185" algn="ctr" defTabSz="101042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8266" algn="ctr" defTabSz="101042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24348" algn="ctr" defTabSz="101042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1150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7650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7650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7650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1255" indent="-252830" algn="l" defTabSz="101136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931" indent="-252830" algn="l" defTabSz="101136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2608" indent="-252830" algn="l" defTabSz="101136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98294" indent="-252830" algn="l" defTabSz="101136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1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695" algn="l" defTabSz="1011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367" algn="l" defTabSz="1011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52" algn="l" defTabSz="1011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725" algn="l" defTabSz="1011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8420" algn="l" defTabSz="1011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4090" algn="l" defTabSz="1011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9753" algn="l" defTabSz="1011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5463" algn="l" defTabSz="1011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76325" y="1404938"/>
            <a:ext cx="85867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09086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готовые решения для прибавки урожая, имеющие высокую окупаемость и подтверждённые практикой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0575" y="1331913"/>
            <a:ext cx="9158288" cy="55959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9086">
              <a:defRPr/>
            </a:pPr>
            <a:endParaRPr lang="ru-RU"/>
          </a:p>
        </p:txBody>
      </p:sp>
      <p:pic>
        <p:nvPicPr>
          <p:cNvPr id="3076" name="Picture 4" descr="C:\Documents and Settings\user\Рабочий стол\agr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225" y="0"/>
            <a:ext cx="300196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90575" y="5821363"/>
            <a:ext cx="888365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 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«АСИ-Агро», РТ, г. Казань, ул. Г. Кариева, д.8, оф.2</a:t>
            </a:r>
          </a:p>
          <a:p>
            <a:pPr algn="ctr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(843) 222-50-20, 8937-776-72-21,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asi-agro@yandex.ru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33475" y="2633663"/>
            <a:ext cx="86455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53" name="Picture 17" descr="http://www.sanaatgar.com/company/images/3631/header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723" y="2686164"/>
            <a:ext cx="4154005" cy="32547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960" y="851504"/>
          <a:ext cx="9875139" cy="660035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44350"/>
                <a:gridCol w="1438583"/>
                <a:gridCol w="1366855"/>
                <a:gridCol w="1234392"/>
                <a:gridCol w="1234392"/>
                <a:gridCol w="1063166"/>
                <a:gridCol w="1293401"/>
              </a:tblGrid>
              <a:tr h="162729"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СХП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5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препаратов</a:t>
                      </a:r>
                      <a:endParaRPr lang="ru-RU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5F3"/>
                    </a:solidFill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5F3"/>
                    </a:solidFill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5F3"/>
                    </a:solidFill>
                  </a:tcPr>
                </a:tc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Урожайность</a:t>
                      </a: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5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Прибавка 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5F3"/>
                    </a:solidFill>
                  </a:tcPr>
                </a:tc>
              </a:tr>
              <a:tr h="347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5F3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5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0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ВЗП Южное </a:t>
                      </a:r>
                      <a:r>
                        <a:rPr lang="ru-RU" sz="1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Алькеево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Фосфатовит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8301" marR="783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Озимая рожь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Радонь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57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отд.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Евлаштау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Фосфатовит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Циркон</a:t>
                      </a: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Тимерхан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49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АПК Заволжье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Фосфатовит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Циркон</a:t>
                      </a: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Яровая пшеница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Экада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69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«Нурлат Сэте»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Азотовит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Фосфатовит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8301" marR="783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Рушан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970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Фосфатовит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9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«Тойма»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Фосфатовит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чмень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40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244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Фосфатовит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Ватан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4,54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4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«Восточное </a:t>
                      </a:r>
                      <a:r>
                        <a:rPr lang="ru-RU" sz="14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Алькеево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Фосфатовит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Люцерна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анадская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0" marR="7190" marT="1323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295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А/Ф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«Родные края- </a:t>
                      </a:r>
                      <a:r>
                        <a:rPr lang="ru-RU" sz="1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Туган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Фосфатовит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Яровая пшеница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Экада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88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КФХ Камалова Н.Т.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Фосфатовит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Гречиха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Диалог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394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«Нурлат Сэте»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Фосфатовит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 на зерно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МВ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55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«Нурлат Сэте»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Азотовит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Фосфатовит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Кукуруза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Краснодарский 194 МВ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307" marR="78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1" name="Picture 2" descr="C:\Сетевое окружение\АСИ-Агро\Фирм.бланки, эмбл\agr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-152400"/>
            <a:ext cx="21383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58"/>
          <p:cNvSpPr txBox="1">
            <a:spLocks noGrp="1"/>
          </p:cNvSpPr>
          <p:nvPr>
            <p:ph type="title"/>
          </p:nvPr>
        </p:nvSpPr>
        <p:spPr>
          <a:xfrm>
            <a:off x="-671513" y="111125"/>
            <a:ext cx="8974138" cy="615950"/>
          </a:xfrm>
        </p:spPr>
        <p:txBody>
          <a:bodyPr rtlCol="0">
            <a:spAutoFit/>
          </a:bodyPr>
          <a:lstStyle/>
          <a:p>
            <a:pPr marL="106680" algn="r">
              <a:defRPr/>
            </a:pPr>
            <a:r>
              <a:rPr lang="ru-RU" sz="2000" b="1" spc="-145" dirty="0">
                <a:solidFill>
                  <a:schemeClr val="accent1">
                    <a:lumMod val="50000"/>
                  </a:schemeClr>
                </a:solidFill>
              </a:rPr>
              <a:t>Результаты применения микробиологических удобрений на разных с/х культурах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958" y="3737177"/>
            <a:ext cx="9460259" cy="3479134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1007862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288" y="252413"/>
            <a:ext cx="9694862" cy="69691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1008885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47738" y="3736975"/>
            <a:ext cx="86439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19" name="Picture 8" descr="C:\Users\User\Desktop\2016 Насима\ДЛЯ ОБЪЯВЛЕНИЙ, скрины, схемы\717.970.jpg"/>
          <p:cNvPicPr>
            <a:picLocks noChangeAspect="1" noChangeArrowheads="1"/>
          </p:cNvPicPr>
          <p:nvPr/>
        </p:nvPicPr>
        <p:blipFill>
          <a:blip r:embed="rId2" cstate="print"/>
          <a:srcRect l="22699" t="6248" r="25951" b="6248"/>
          <a:stretch>
            <a:fillRect/>
          </a:stretch>
        </p:blipFill>
        <p:spPr bwMode="auto">
          <a:xfrm>
            <a:off x="6877050" y="4254500"/>
            <a:ext cx="1079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User\Desktop\2016 Насима\ДЛЯ ОБЪЯВЛЕНИЙ, скрины, схемы\718.750x0.jpg"/>
          <p:cNvPicPr>
            <a:picLocks noChangeAspect="1" noChangeArrowheads="1"/>
          </p:cNvPicPr>
          <p:nvPr/>
        </p:nvPicPr>
        <p:blipFill>
          <a:blip r:embed="rId3" cstate="print"/>
          <a:srcRect l="21313" t="1695" r="27937" b="8878"/>
          <a:stretch>
            <a:fillRect/>
          </a:stretch>
        </p:blipFill>
        <p:spPr bwMode="auto">
          <a:xfrm>
            <a:off x="5126038" y="4254500"/>
            <a:ext cx="10572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 descr="C:\Users\User\Desktop\2016 Насима\ДЛЯ ОБЪЯВЛЕНИЙ, скрины, схемы\siliplant-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8850" y="4356100"/>
            <a:ext cx="10128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 descr="C:\Users\User\Desktop\2016 Насима\ДЛЯ ОБЪЯВЛЕНИЙ, скрины, схемы\ban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" y="4244975"/>
            <a:ext cx="38877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User\Desktop\Насима 2016\ДЛЯ ИНТЕРНЕТ ОБЪЯВЛЕНИЙ\блокнот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2" y="252239"/>
            <a:ext cx="3860950" cy="2447027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6600" y="371475"/>
            <a:ext cx="52181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420081 РТ, г. Казань, 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Г. Кариева, д.8, оф.2</a:t>
            </a:r>
          </a:p>
          <a:p>
            <a:pPr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T: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(843) 222-50-20, 8937-776-72-21,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asi-agro@yandex.ru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asi-agro.ru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2705100"/>
            <a:ext cx="9153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 доставку продукции;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поставки, сроки оплаты обговариваются индивидуально по каждой поставке;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система скидок.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4213" y="107950"/>
            <a:ext cx="9405937" cy="72707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9086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3963" y="1277938"/>
            <a:ext cx="8577262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150" y="206375"/>
            <a:ext cx="86391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009086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Вашему вниманию новые, оригинальные и единственные в своём роде в России микробиологические удобрения, обеспечивающие растения основными элементами минерального питания (NPK):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975" y="1112838"/>
            <a:ext cx="36004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Азотовит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 defTabSz="1009086">
              <a:defRPr/>
            </a:pPr>
            <a:r>
              <a:rPr lang="ru-RU" sz="1400" b="1" dirty="0">
                <a:solidFill>
                  <a:srgbClr val="0C8A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>
                <a:solidFill>
                  <a:srgbClr val="0C8A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беспечивает растения </a:t>
            </a:r>
            <a:br>
              <a:rPr lang="ru-RU" sz="1400" b="1" dirty="0">
                <a:solidFill>
                  <a:srgbClr val="0C8A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C8A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азотным питанием</a:t>
            </a:r>
            <a:endParaRPr lang="en-US" sz="1400" b="1" dirty="0">
              <a:solidFill>
                <a:srgbClr val="0C8A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09086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ДВ: живые клетки и споры </a:t>
            </a:r>
          </a:p>
          <a:p>
            <a:pPr algn="ctr" defTabSz="1009086">
              <a:defRPr/>
            </a:pP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Azotobakter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chroococcum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algn="ctr" defTabSz="1009086">
              <a:defRPr/>
            </a:pP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штамм В-9029</a:t>
            </a:r>
            <a:endParaRPr lang="ru-RU" altLang="ru-RU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09086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u-RU" sz="1400" dirty="0"/>
              <a:t>                                                          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9388" y="1196975"/>
            <a:ext cx="3744912" cy="2727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Фосфатовит</a:t>
            </a:r>
            <a:r>
              <a:rPr lang="ru-RU" altLang="ru-RU" sz="28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C8A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400" b="1" dirty="0">
                <a:solidFill>
                  <a:srgbClr val="0C8A4E"/>
                </a:solidFill>
                <a:latin typeface="Times New Roman" pitchFamily="18" charset="0"/>
                <a:cs typeface="Times New Roman" pitchFamily="18" charset="0"/>
              </a:rPr>
              <a:t>беспечивает растения </a:t>
            </a:r>
            <a:br>
              <a:rPr lang="ru-RU" altLang="ru-RU" sz="1400" b="1" dirty="0">
                <a:solidFill>
                  <a:srgbClr val="0C8A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solidFill>
                  <a:srgbClr val="0C8A4E"/>
                </a:solidFill>
                <a:latin typeface="Times New Roman" pitchFamily="18" charset="0"/>
                <a:cs typeface="Times New Roman" pitchFamily="18" charset="0"/>
              </a:rPr>
              <a:t>фосфорно-калийным  питанием</a:t>
            </a:r>
            <a:endParaRPr lang="en-US" altLang="ru-RU" sz="1400" b="1" dirty="0">
              <a:solidFill>
                <a:srgbClr val="0C8A4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14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ДВ: живые клетки и споры</a:t>
            </a:r>
            <a:r>
              <a:rPr lang="en-US" altLang="ru-RU" sz="14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ru-RU" sz="14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US" altLang="ru-RU" sz="1400" b="1" dirty="0" err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mucilaginosus</a:t>
            </a:r>
            <a:r>
              <a:rPr lang="en-US" altLang="ru-RU" sz="14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 b="1" dirty="0" err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Bac</a:t>
            </a:r>
            <a:r>
              <a:rPr lang="en-US" altLang="ru-RU" sz="14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10,</a:t>
            </a:r>
            <a:endParaRPr lang="ru-RU" altLang="ru-RU" sz="14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14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штамм В-8966</a:t>
            </a:r>
            <a:endParaRPr lang="ru-RU" altLang="ru-RU" sz="14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ru-RU" altLang="ru-RU" sz="14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C8A4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4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defRPr/>
            </a:pPr>
            <a:r>
              <a:rPr lang="ru-RU" altLang="ru-RU" sz="1400" dirty="0"/>
              <a:t>                                                            </a:t>
            </a:r>
          </a:p>
          <a:p>
            <a:pPr>
              <a:defRPr/>
            </a:pPr>
            <a:endParaRPr lang="ru-RU" alt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08038" y="2606675"/>
            <a:ext cx="9158287" cy="1985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09086">
              <a:defRPr/>
            </a:pPr>
            <a:r>
              <a:rPr lang="ru-RU" b="1" dirty="0">
                <a:solidFill>
                  <a:srgbClr val="0C8A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Азотовита и Фосфатовита:</a:t>
            </a:r>
          </a:p>
          <a:p>
            <a:pPr marL="342900" indent="-342900" defTabSz="1009086">
              <a:buFont typeface="Wingdings" panose="05000000000000000000" pitchFamily="2" charset="2"/>
              <a:buChar char="v"/>
              <a:defRPr/>
            </a:pPr>
            <a:r>
              <a:rPr lang="ru-RU" altLang="ru-RU" sz="15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Мобилизует труднодоступные формы фосфора и калия</a:t>
            </a:r>
            <a:r>
              <a:rPr lang="en-US" altLang="ru-RU" sz="15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5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обеспечивая  растения фосфорным и калийным питанием;</a:t>
            </a:r>
          </a:p>
          <a:p>
            <a:pPr marL="342900" indent="-342900" defTabSz="1009086">
              <a:buFont typeface="Wingdings" panose="05000000000000000000" pitchFamily="2" charset="2"/>
              <a:buChar char="v"/>
              <a:defRPr/>
            </a:pPr>
            <a:r>
              <a:rPr lang="ru-RU" altLang="ru-RU" sz="1500" kern="0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  атмосферный азот и переводит его в форму доступную для усвоения растениями;</a:t>
            </a:r>
            <a:endParaRPr lang="ru-RU" altLang="ru-RU" sz="1500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1009086">
              <a:buFont typeface="Wingdings" panose="05000000000000000000" pitchFamily="2" charset="2"/>
              <a:buChar char="v"/>
              <a:defRPr/>
            </a:pPr>
            <a:r>
              <a:rPr lang="ru-RU" sz="15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Подавляет фитопатогенные микрофлоры</a:t>
            </a:r>
            <a:r>
              <a:rPr lang="ru-RU" altLang="ru-RU" sz="15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1009086">
              <a:buFont typeface="Wingdings" panose="05000000000000000000" pitchFamily="2" charset="2"/>
              <a:buChar char="v"/>
              <a:defRPr/>
            </a:pPr>
            <a:r>
              <a:rPr lang="ru-RU" sz="15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 эффективность и снижает расходы на минеральные удобрения;</a:t>
            </a:r>
          </a:p>
          <a:p>
            <a:pPr marL="342900" indent="-342900" defTabSz="1009086">
              <a:buFont typeface="Wingdings" panose="05000000000000000000" pitchFamily="2" charset="2"/>
              <a:buChar char="v"/>
              <a:defRPr/>
            </a:pPr>
            <a:r>
              <a:rPr lang="ru-RU" sz="15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 и обогащает плодородия почвы;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1009086">
              <a:buFont typeface="Wingdings" panose="05000000000000000000" pitchFamily="2" charset="2"/>
              <a:buChar char="v"/>
              <a:defRPr/>
            </a:pPr>
            <a:r>
              <a:rPr lang="ru-RU" sz="15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 урожайность до 40 %, значительно повышает качество выращиваемой продукции.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0" y="4665663"/>
            <a:ext cx="7920038" cy="2770187"/>
          </a:xfrm>
          <a:prstGeom prst="rect">
            <a:avLst/>
          </a:prstGeom>
          <a:solidFill>
            <a:schemeClr val="accent3">
              <a:lumMod val="20000"/>
              <a:lumOff val="80000"/>
              <a:alpha val="6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Силиплант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09086">
              <a:defRPr/>
            </a:pPr>
            <a:r>
              <a:rPr lang="ru-RU" sz="1600" b="1" dirty="0">
                <a:solidFill>
                  <a:srgbClr val="045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Кремнийсодержащее хелатное микроудобрение</a:t>
            </a:r>
          </a:p>
          <a:p>
            <a:pPr algn="just" defTabSz="1009086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доля питательных веществ % не менее: К -1;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-7.</a:t>
            </a:r>
          </a:p>
          <a:p>
            <a:pPr algn="ctr" defTabSz="1009086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Микроэлементы (мг/л) :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-300, Mg-100, Mn-150, 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-70,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-15,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-80,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-90.</a:t>
            </a:r>
          </a:p>
          <a:p>
            <a:pPr algn="ctr" defTabSz="1009086">
              <a:defRPr/>
            </a:pPr>
            <a:r>
              <a:rPr lang="ru-RU" sz="1400" dirty="0">
                <a:solidFill>
                  <a:srgbClr val="045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Универсальное хелатное микроудобрение с высоким содержанием биоактивного кремния, который:</a:t>
            </a:r>
          </a:p>
          <a:p>
            <a:pPr marL="285750" indent="-285750" defTabSz="1009086">
              <a:buFontTx/>
              <a:buChar char="-"/>
              <a:defRPr/>
            </a:pPr>
            <a:r>
              <a:rPr lang="ru-RU" sz="1400" dirty="0">
                <a:solidFill>
                  <a:srgbClr val="045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механическую прочность тканей, </a:t>
            </a:r>
          </a:p>
          <a:p>
            <a:pPr marL="285750" indent="-285750" defTabSz="1009086">
              <a:buFontTx/>
              <a:buChar char="-"/>
              <a:defRPr/>
            </a:pPr>
            <a:r>
              <a:rPr lang="ru-RU" sz="1400" dirty="0">
                <a:solidFill>
                  <a:srgbClr val="045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фотосинтез, </a:t>
            </a:r>
          </a:p>
          <a:p>
            <a:pPr marL="285750" indent="-285750" defTabSz="1009086">
              <a:buFontTx/>
              <a:buChar char="-"/>
              <a:defRPr/>
            </a:pPr>
            <a:r>
              <a:rPr lang="ru-RU" sz="1400" dirty="0">
                <a:solidFill>
                  <a:srgbClr val="045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стресс, </a:t>
            </a:r>
          </a:p>
          <a:p>
            <a:pPr marL="285750" indent="-285750" defTabSz="1009086">
              <a:buFontTx/>
              <a:buChar char="-"/>
              <a:defRPr/>
            </a:pPr>
            <a:r>
              <a:rPr lang="ru-RU" sz="1400" dirty="0">
                <a:solidFill>
                  <a:srgbClr val="045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действие пестицидов, </a:t>
            </a:r>
          </a:p>
          <a:p>
            <a:pPr marL="285750" indent="-285750" defTabSz="1009086">
              <a:buFontTx/>
              <a:buChar char="-"/>
              <a:defRPr/>
            </a:pPr>
            <a:r>
              <a:rPr lang="ru-RU" sz="1400" dirty="0">
                <a:solidFill>
                  <a:srgbClr val="045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структуру почвы. </a:t>
            </a:r>
          </a:p>
          <a:p>
            <a:pPr marL="285750" indent="-285750" algn="ctr" defTabSz="1009086">
              <a:buFontTx/>
              <a:buChar char="-"/>
              <a:defRPr/>
            </a:pPr>
            <a:r>
              <a:rPr lang="ru-RU" sz="1400" dirty="0">
                <a:solidFill>
                  <a:srgbClr val="045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на всех  с/х культурах открытого и защищенного грунта.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4213" y="4716463"/>
            <a:ext cx="9156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06" name="Picture 10" descr="C:\Users\User\Desktop\2016 Насима\ДЛЯ ОБЪЯВЛЕНИЙ, скрины, схемы\siliplant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3650" y="4978400"/>
            <a:ext cx="10826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" descr="C:\Users\User\Desktop\2016 Насима\ДЛЯ ОБЪЯВЛЕНИЙ, скрины, схемы\ba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908050"/>
            <a:ext cx="30241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850" y="577850"/>
            <a:ext cx="9766300" cy="68008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9086">
              <a:defRPr/>
            </a:pPr>
            <a:endParaRPr lang="ru-RU"/>
          </a:p>
        </p:txBody>
      </p:sp>
      <p:sp>
        <p:nvSpPr>
          <p:cNvPr id="14344" name="TextBox 19"/>
          <p:cNvSpPr txBox="1">
            <a:spLocks noChangeArrowheads="1"/>
          </p:cNvSpPr>
          <p:nvPr/>
        </p:nvSpPr>
        <p:spPr bwMode="auto">
          <a:xfrm>
            <a:off x="2730500" y="177800"/>
            <a:ext cx="502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Регуляторы роста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Циркон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Эпин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-Экстра</a:t>
            </a:r>
            <a:endParaRPr lang="ru-RU" altLang="ru-RU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2700" y="1277938"/>
            <a:ext cx="857726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750" y="769938"/>
            <a:ext cx="4392613" cy="1354137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1009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Циркон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09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регулятор роста, иммуномодулятор,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корнеобразователь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индуктор цветения. Обладает сильным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фунгицидным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algn="ctr" defTabSz="1009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антистрессовым действием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7100" y="1852613"/>
            <a:ext cx="4159250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defRPr/>
            </a:pPr>
            <a:r>
              <a:rPr lang="ru-RU" sz="1400" dirty="0"/>
              <a:t>                                                           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127" name="Picture 2" descr="C:\Users\User\Desktop\2016 Насима\ДЛЯ ОБЪЯВЛЕНИЙ, скрины, схемы\Различие Циркон Эпин экстра.png"/>
          <p:cNvPicPr>
            <a:picLocks noChangeAspect="1" noChangeArrowheads="1"/>
          </p:cNvPicPr>
          <p:nvPr/>
        </p:nvPicPr>
        <p:blipFill>
          <a:blip r:embed="rId2" cstate="print"/>
          <a:srcRect r="-433"/>
          <a:stretch>
            <a:fillRect/>
          </a:stretch>
        </p:blipFill>
        <p:spPr bwMode="auto">
          <a:xfrm>
            <a:off x="785813" y="2417763"/>
            <a:ext cx="89138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64163" y="785813"/>
            <a:ext cx="4391025" cy="1354137"/>
          </a:xfrm>
          <a:prstGeom prst="rect">
            <a:avLst/>
          </a:prstGeom>
          <a:solidFill>
            <a:schemeClr val="accent4">
              <a:lumMod val="20000"/>
              <a:lumOff val="80000"/>
              <a:alpha val="93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defTabSz="1009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-Экстра </a:t>
            </a:r>
          </a:p>
          <a:p>
            <a:pPr algn="ctr" defTabSz="1009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 роста и развития растения, природный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антистрессор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биорегулятор. Обеспечивает защиту от заморозков и  переувлажнения</a:t>
            </a:r>
          </a:p>
        </p:txBody>
      </p:sp>
      <p:pic>
        <p:nvPicPr>
          <p:cNvPr id="5129" name="Picture 7" descr="C:\Users\User\Desktop\2016 Насима\ДЛЯ ОБЪЯВЛЕНИЙ, скрины, схемы\718.750x0.jpg"/>
          <p:cNvPicPr>
            <a:picLocks noChangeAspect="1" noChangeArrowheads="1"/>
          </p:cNvPicPr>
          <p:nvPr/>
        </p:nvPicPr>
        <p:blipFill>
          <a:blip r:embed="rId3" cstate="print"/>
          <a:srcRect l="21313" t="1695" r="27937" b="8878"/>
          <a:stretch>
            <a:fillRect/>
          </a:stretch>
        </p:blipFill>
        <p:spPr bwMode="auto">
          <a:xfrm>
            <a:off x="1103313" y="2417763"/>
            <a:ext cx="69373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 descr="C:\Users\User\Desktop\2016 Насима\ДЛЯ ОБЪЯВЛЕНИЙ, скрины, схемы\717.970.jpg"/>
          <p:cNvPicPr>
            <a:picLocks noChangeAspect="1" noChangeArrowheads="1"/>
          </p:cNvPicPr>
          <p:nvPr/>
        </p:nvPicPr>
        <p:blipFill>
          <a:blip r:embed="rId4" cstate="print"/>
          <a:srcRect l="22699" t="6248" r="25951" b="6248"/>
          <a:stretch>
            <a:fillRect/>
          </a:stretch>
        </p:blipFill>
        <p:spPr bwMode="auto">
          <a:xfrm>
            <a:off x="8907463" y="2417763"/>
            <a:ext cx="7207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54038" y="5724525"/>
            <a:ext cx="4378325" cy="138588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009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препарата «Циркон»: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100908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Увеличивает силу роста у ослабленных растений;</a:t>
            </a:r>
          </a:p>
          <a:p>
            <a:pPr marL="285750" indent="-285750" defTabSz="100908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Увеличивает содержание белка и клейковины в зерне пшеницы;</a:t>
            </a:r>
          </a:p>
          <a:p>
            <a:pPr marL="285750" indent="-285750" defTabSz="100908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 препарата проявляются особенно в условиях жесткой засухи.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11775" y="5724525"/>
            <a:ext cx="4443413" cy="13858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препарата «</a:t>
            </a:r>
            <a:r>
              <a:rPr lang="ru-RU" sz="1400" b="1" u="sng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Эпин</a:t>
            </a:r>
            <a:r>
              <a:rPr lang="ru-RU" sz="14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-Экстра»: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растений от заморозков, засоления и других стрессовых условий;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ослабленных и омолаживание старых растений, за счёт стимуляции побегообразования.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3" name="Picture 4" descr="C:\Documents and Settings\user\Рабочий стол\agro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4138" y="2259013"/>
            <a:ext cx="26971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9" descr="C:\Users\User\Desktop\2016 Насима\ДЛЯ ОБЪЯВЛЕНИЙ, скрины, схемы\720.9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3214688"/>
            <a:ext cx="5397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0" descr="C:\Users\User\Desktop\2016 Насима\ДЛЯ ОБЪЯВЛЕНИЙ, скрины, схемы\719.9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1675" y="3275013"/>
            <a:ext cx="5857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9388" y="1000125"/>
            <a:ext cx="9910762" cy="63785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9086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191" y="135184"/>
            <a:ext cx="9995371" cy="8134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09086">
              <a:defRPr/>
            </a:pPr>
            <a:endParaRPr lang="ru-RU">
              <a:solidFill>
                <a:srgbClr val="4F81B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-576263" y="107950"/>
            <a:ext cx="10693401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1000"/>
              </a:spcAft>
            </a:pPr>
            <a:r>
              <a:rPr lang="ru-RU" altLang="ru-RU" sz="20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Пакет предложений по внесению микробиологических удобрений, регуляторов роста</a:t>
            </a:r>
            <a:endParaRPr lang="ru-RU" altLang="ru-RU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altLang="ru-RU" sz="2000" b="1" i="1" u="sng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Совместно с химическими препаратами</a:t>
            </a:r>
            <a:endParaRPr lang="ru-RU" altLang="ru-RU" sz="2000" b="1" u="sng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sz="1900" b="1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>
              <a:solidFill>
                <a:srgbClr val="10253F"/>
              </a:solidFill>
              <a:latin typeface="Arial" charset="0"/>
            </a:endParaRPr>
          </a:p>
        </p:txBody>
      </p:sp>
      <p:sp>
        <p:nvSpPr>
          <p:cNvPr id="6151" name="Прямоугольник 2"/>
          <p:cNvSpPr>
            <a:spLocks noChangeArrowheads="1"/>
          </p:cNvSpPr>
          <p:nvPr/>
        </p:nvSpPr>
        <p:spPr bwMode="auto">
          <a:xfrm>
            <a:off x="1223963" y="1277938"/>
            <a:ext cx="8577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254061"/>
                </a:solidFill>
              </a:rPr>
              <a:t>     </a:t>
            </a:r>
            <a:endParaRPr lang="ru-RU" sz="16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Прямоугольник 1"/>
          <p:cNvSpPr>
            <a:spLocks noChangeArrowheads="1"/>
          </p:cNvSpPr>
          <p:nvPr/>
        </p:nvSpPr>
        <p:spPr bwMode="auto">
          <a:xfrm>
            <a:off x="393700" y="1277938"/>
            <a:ext cx="985361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Ячмень, Пшеница</a:t>
            </a:r>
            <a:r>
              <a:rPr lang="ru-RU" altLang="ru-RU" sz="16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1000"/>
              </a:spcAf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Протравливание</a:t>
            </a:r>
            <a:endParaRPr lang="ru-RU" alt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alt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Азотовит (1л/т) + Фосфатовит (1 л/т) + </a:t>
            </a:r>
            <a:r>
              <a:rPr lang="ru-RU" altLang="ru-RU" sz="16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Силиплант</a:t>
            </a:r>
            <a:r>
              <a:rPr lang="ru-RU" alt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(0,06 л/т)</a:t>
            </a:r>
          </a:p>
          <a:p>
            <a:pPr>
              <a:spcAft>
                <a:spcPts val="1000"/>
              </a:spcAf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 вегетации</a:t>
            </a:r>
            <a:endParaRPr lang="ru-RU" alt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alt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Азотовит (0,8 л/га) + Фосфатовит (0,8 л/га) + Циркон(20 мл/га)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Кукуруза (по вегетации):</a:t>
            </a:r>
            <a:endParaRPr lang="ru-RU" altLang="ru-RU" dirty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alt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Азотовит (0,8 л/га) + Фосфатовит (0,8л/га) + Циркон(40 мл/га)</a:t>
            </a:r>
          </a:p>
          <a:p>
            <a:pPr algn="ctr">
              <a:spcAft>
                <a:spcPts val="1000"/>
              </a:spcAft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Горох (по вегетации):</a:t>
            </a:r>
          </a:p>
          <a:p>
            <a:pPr>
              <a:spcAft>
                <a:spcPts val="1000"/>
              </a:spcAft>
              <a:defRPr/>
            </a:pPr>
            <a:r>
              <a:rPr lang="ru-RU" alt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Азотовит (0,8 л/га) + Фосфатовит (0,8 л/га) + Циркон(20 мл/га)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Подсолнечник (по вегетации):</a:t>
            </a:r>
            <a:endParaRPr lang="ru-RU" altLang="ru-RU" sz="20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alt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Циркон (40 мл/га)</a:t>
            </a:r>
          </a:p>
          <a:p>
            <a:pPr algn="ctr">
              <a:defRPr/>
            </a:pPr>
            <a:r>
              <a:rPr lang="ru-RU" altLang="ru-RU" sz="1600" i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Сахарная свекла (по вегетации):</a:t>
            </a:r>
            <a:endParaRPr lang="ru-RU" altLang="ru-RU" sz="20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alt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Азотовит (0,8 л/га) + Фосфатовит (0,8 л/га) + Циркон (40 мл/га)</a:t>
            </a:r>
          </a:p>
          <a:p>
            <a:pPr algn="ctr">
              <a:spcAft>
                <a:spcPts val="1000"/>
              </a:spcAft>
              <a:defRPr/>
            </a:pPr>
            <a:r>
              <a:rPr lang="ru-RU" altLang="ru-RU" sz="2000" b="1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Многолетние травы (по вегетации после 1-ого укоса):</a:t>
            </a:r>
            <a:endParaRPr lang="ru-RU" altLang="ru-RU" sz="2000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alt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Азотовит (0,8 л/га) + Фосфатовит (0,8 л/га)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5288" y="180975"/>
            <a:ext cx="9694862" cy="71977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9086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3963" y="1277938"/>
            <a:ext cx="8577262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68325" y="252413"/>
            <a:ext cx="9232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Схема использования микробиологических удобрений </a:t>
            </a:r>
            <a:r>
              <a:rPr lang="ru-RU" altLang="ru-RU" b="1" u="sng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Азотовит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и </a:t>
            </a:r>
            <a:r>
              <a:rPr lang="ru-RU" altLang="ru-RU" b="1" u="sng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Фосфатовит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регулятора роста </a:t>
            </a:r>
            <a:r>
              <a:rPr lang="ru-RU" altLang="ru-RU" b="1" u="sng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Циркон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и микроудобрения </a:t>
            </a:r>
            <a:r>
              <a:rPr lang="ru-RU" altLang="ru-RU" b="1" u="sng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Силиплант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на зерновых культурах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22350" y="958850"/>
          <a:ext cx="8439150" cy="272894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10045"/>
                <a:gridCol w="936145"/>
                <a:gridCol w="792123"/>
                <a:gridCol w="792123"/>
                <a:gridCol w="1080167"/>
                <a:gridCol w="864134"/>
                <a:gridCol w="792123"/>
                <a:gridCol w="1080167"/>
                <a:gridCol w="792123"/>
              </a:tblGrid>
              <a:tr h="2453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</a:rPr>
                        <a:t>Наименование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</a:rPr>
                        <a:t>Цена (</a:t>
                      </a:r>
                      <a:r>
                        <a:rPr lang="ru-RU" sz="1400" b="1" u="none" dirty="0" err="1">
                          <a:effectLst/>
                        </a:rPr>
                        <a:t>руб</a:t>
                      </a:r>
                      <a:r>
                        <a:rPr lang="ru-RU" sz="1400" b="1" u="none" dirty="0">
                          <a:effectLst/>
                        </a:rPr>
                        <a:t>/л), в </a:t>
                      </a:r>
                      <a:r>
                        <a:rPr lang="ru-RU" sz="1400" b="1" u="none" dirty="0" err="1">
                          <a:effectLst/>
                        </a:rPr>
                        <a:t>т.ч</a:t>
                      </a:r>
                      <a:r>
                        <a:rPr lang="ru-RU" sz="1400" b="1" u="none" dirty="0">
                          <a:effectLst/>
                        </a:rPr>
                        <a:t>. НДС 18</a:t>
                      </a:r>
                      <a:r>
                        <a:rPr lang="ru-RU" sz="1400" b="1" u="none" dirty="0" smtClean="0">
                          <a:effectLst/>
                        </a:rPr>
                        <a:t>%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400" b="1" u="none" dirty="0">
                          <a:effectLst/>
                        </a:rPr>
                        <a:t>Расчет затрат на </a:t>
                      </a:r>
                      <a:r>
                        <a:rPr lang="ru-RU" sz="1400" b="1" u="none" dirty="0" smtClean="0">
                          <a:effectLst/>
                        </a:rPr>
                        <a:t>100 га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973" marR="689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972" marR="68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0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400" b="1" u="none" dirty="0">
                          <a:effectLst/>
                        </a:rPr>
                        <a:t>Предпосевная обработка семян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101136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l"/>
                        </a:tabLst>
                        <a:defRPr/>
                      </a:pPr>
                      <a:r>
                        <a:rPr lang="ru-RU" sz="1400" b="1" u="none" kern="1200" dirty="0" smtClean="0">
                          <a:effectLst/>
                        </a:rPr>
                        <a:t>Опрыскивание</a:t>
                      </a:r>
                      <a:r>
                        <a:rPr lang="ru-RU" sz="1400" b="1" u="none" kern="1200" baseline="0" dirty="0" smtClean="0">
                          <a:effectLst/>
                        </a:rPr>
                        <a:t> </a:t>
                      </a:r>
                      <a:r>
                        <a:rPr lang="ru-RU" sz="1400" b="1" u="none" kern="1200" dirty="0" smtClean="0">
                          <a:effectLst/>
                        </a:rPr>
                        <a:t>в баковой смеси с гербицидами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101136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l"/>
                        </a:tabLst>
                        <a:defRPr/>
                      </a:pPr>
                      <a:endParaRPr lang="tt-RU" sz="1400" b="1" u="none" dirty="0" smtClean="0">
                        <a:effectLst/>
                      </a:endParaRPr>
                    </a:p>
                    <a:p>
                      <a:pPr marL="0" marR="0" indent="0" algn="ctr" defTabSz="101136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l"/>
                        </a:tabLst>
                        <a:defRPr/>
                      </a:pPr>
                      <a:r>
                        <a:rPr lang="tt-RU" sz="1400" b="1" u="none" dirty="0" smtClean="0">
                          <a:effectLst/>
                        </a:rPr>
                        <a:t>Итого</a:t>
                      </a:r>
                    </a:p>
                    <a:p>
                      <a:pPr marL="0" marR="0" indent="0" algn="ctr" defTabSz="101136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l"/>
                        </a:tabLst>
                        <a:defRPr/>
                      </a:pPr>
                      <a:r>
                        <a:rPr lang="tt-RU" sz="1400" b="1" u="none" dirty="0" smtClean="0">
                          <a:effectLst/>
                        </a:rPr>
                        <a:t>(руб)</a:t>
                      </a:r>
                      <a:endParaRPr lang="ru-RU" sz="1400" b="1" u="none" dirty="0" smtClean="0">
                        <a:effectLst/>
                      </a:endParaRPr>
                    </a:p>
                    <a:p>
                      <a:pPr marL="0" marR="0" indent="0" algn="ctr" defTabSz="101136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l"/>
                        </a:tabLst>
                        <a:defRPr/>
                      </a:pP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6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</a:rPr>
                        <a:t>Норма расхода (л/т)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400" b="1" u="none" dirty="0" smtClean="0">
                          <a:effectLst/>
                        </a:rPr>
                        <a:t>Кол-во (л)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400" b="1" u="none" dirty="0" smtClean="0">
                          <a:effectLst/>
                        </a:rPr>
                        <a:t>Стоимость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400" b="1" u="none" dirty="0" smtClean="0">
                          <a:effectLst/>
                        </a:rPr>
                        <a:t>(руб.)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000"/>
                        </a:spcAft>
                      </a:pPr>
                      <a:r>
                        <a:rPr lang="ru-RU" sz="1400" b="1" u="none" kern="1200" dirty="0">
                          <a:effectLst/>
                        </a:rPr>
                        <a:t>Норма расхода (л/га)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400" b="1" u="none" dirty="0">
                          <a:effectLst/>
                        </a:rPr>
                        <a:t>Кол-во </a:t>
                      </a:r>
                      <a:endParaRPr lang="ru-RU" sz="1400" b="1" u="none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400" b="1" u="none" dirty="0" smtClean="0">
                          <a:effectLst/>
                        </a:rPr>
                        <a:t>(</a:t>
                      </a:r>
                      <a:r>
                        <a:rPr lang="ru-RU" sz="1400" b="1" u="none" dirty="0">
                          <a:effectLst/>
                        </a:rPr>
                        <a:t>л</a:t>
                      </a:r>
                      <a:r>
                        <a:rPr lang="ru-RU" sz="1400" b="1" u="none" dirty="0" smtClean="0">
                          <a:effectLst/>
                        </a:rPr>
                        <a:t>)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400" b="1" u="none" dirty="0">
                          <a:effectLst/>
                        </a:rPr>
                        <a:t>Стоимость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400" b="1" u="none" dirty="0">
                          <a:effectLst/>
                        </a:rPr>
                        <a:t>(руб.)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endParaRPr lang="ru-RU" sz="15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2" marR="68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</a:rPr>
                        <a:t>Азотовит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</a:rPr>
                        <a:t>315,0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</a:rPr>
                        <a:t>1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25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u="none" dirty="0" smtClean="0">
                          <a:effectLst/>
                        </a:rPr>
                        <a:t>7 875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0" u="none" kern="1200" dirty="0" smtClean="0">
                          <a:effectLst/>
                        </a:rPr>
                        <a:t>0,8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u="none" kern="1200" dirty="0" smtClean="0">
                          <a:effectLst/>
                        </a:rPr>
                        <a:t>80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0" u="none" kern="1200" dirty="0" smtClean="0">
                          <a:effectLst/>
                        </a:rPr>
                        <a:t>25 200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33 075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</a:rPr>
                        <a:t>Фосфатовит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</a:rPr>
                        <a:t>315,0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</a:rPr>
                        <a:t>1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25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u="none" dirty="0" smtClean="0">
                          <a:effectLst/>
                        </a:rPr>
                        <a:t>7 875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0" u="none" kern="1200" dirty="0" smtClean="0">
                          <a:effectLst/>
                        </a:rPr>
                        <a:t>0,8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u="none" kern="1200" dirty="0" smtClean="0">
                          <a:effectLst/>
                        </a:rPr>
                        <a:t>80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0" u="none" kern="1200" dirty="0" smtClean="0">
                          <a:effectLst/>
                        </a:rPr>
                        <a:t>25 200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33 075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</a:rPr>
                        <a:t>Циркон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>
                          <a:effectLst/>
                        </a:rPr>
                        <a:t>4 </a:t>
                      </a:r>
                      <a:r>
                        <a:rPr lang="ru-RU" sz="1400" b="0" u="none" dirty="0" smtClean="0">
                          <a:effectLst/>
                        </a:rPr>
                        <a:t>850,0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0,02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0" u="none" kern="1200" dirty="0" smtClean="0">
                          <a:effectLst/>
                        </a:rPr>
                        <a:t>0,02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u="none" kern="1200" dirty="0" smtClean="0">
                          <a:effectLst/>
                        </a:rPr>
                        <a:t>2</a:t>
                      </a: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9 700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r>
                        <a:rPr lang="tt-RU" sz="1400" b="0" u="none" baseline="0" dirty="0" smtClean="0">
                          <a:effectLst/>
                          <a:latin typeface="+mn-lt"/>
                          <a:ea typeface="+mn-ea"/>
                        </a:rPr>
                        <a:t> 700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1" u="none" dirty="0" smtClean="0">
                          <a:effectLst/>
                        </a:rPr>
                        <a:t>Силиплант</a:t>
                      </a:r>
                      <a:endParaRPr lang="ru-RU" sz="1400" b="1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510,0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0,06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1,50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765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tt-RU" sz="1400" b="0" u="none" dirty="0" smtClean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765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>
                          <a:effectLst/>
                        </a:rPr>
                        <a:t>Итого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tt-RU" sz="1400" b="0" u="none" dirty="0" smtClean="0">
                          <a:effectLst/>
                        </a:rPr>
                        <a:t>16 515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0" u="none" dirty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u="none" dirty="0">
                          <a:effectLst/>
                        </a:rPr>
                        <a:t>х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t-RU" sz="1400" b="0" u="none" dirty="0" smtClean="0">
                          <a:effectLst/>
                        </a:rPr>
                        <a:t>60 100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76 615</a:t>
                      </a:r>
                      <a:endParaRPr lang="ru-RU" sz="1400" b="0" u="none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973" marR="6897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427163" y="3765550"/>
            <a:ext cx="76327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defTabSz="1009086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2х-кратное применение Азотовит + Фосфатовит + Циркон дает прибавку урожая </a:t>
            </a: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4,5 ц/га  до  7,5 ц/га!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4575" y="4770438"/>
            <a:ext cx="8496300" cy="2035175"/>
          </a:xfrm>
          <a:prstGeom prst="rect">
            <a:avLst/>
          </a:prstGeom>
          <a:solidFill>
            <a:sysClr val="window" lastClr="FFFFFF">
              <a:alpha val="56000"/>
            </a:sysClr>
          </a:solidFill>
          <a:ln w="3175" cap="flat" cmpd="sng" algn="ctr">
            <a:noFill/>
            <a:prstDash val="solid"/>
          </a:ln>
          <a:effectLst/>
        </p:spPr>
        <p:txBody>
          <a:bodyPr lIns="102870" tIns="51435" rIns="102870" bIns="51435" anchor="ctr"/>
          <a:lstStyle/>
          <a:p>
            <a:pPr marL="285750" indent="-285750" defTabSz="1009086">
              <a:buFont typeface="Arial" panose="020B0604020202020204" pitchFamily="34" charset="0"/>
              <a:buChar char="•"/>
              <a:defRPr/>
            </a:pPr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Ожидаемая </a:t>
            </a:r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прибавка с 1 га: </a:t>
            </a:r>
            <a:r>
              <a:rPr lang="ru-RU" sz="2000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ц/га * </a:t>
            </a:r>
            <a:r>
              <a:rPr lang="ru-RU" sz="2000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2000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руб/ц  =  </a:t>
            </a:r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2 250 руб/га </a:t>
            </a:r>
            <a: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(*при цене семян </a:t>
            </a:r>
            <a:r>
              <a:rPr lang="ru-RU" sz="2000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2000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руб/ц)</a:t>
            </a:r>
          </a:p>
          <a:p>
            <a:pPr marL="285750" indent="-285750" defTabSz="1009086">
              <a:buFont typeface="Arial" panose="020B0604020202020204" pitchFamily="34" charset="0"/>
              <a:buChar char="•"/>
              <a:defRPr/>
            </a:pPr>
            <a:r>
              <a:rPr lang="ru-RU" sz="2000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2000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препараты при двукратном применении препаратов: 814  руб/га</a:t>
            </a:r>
            <a:endParaRPr lang="ru-RU" sz="2000" kern="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009086">
              <a:buFont typeface="Arial" panose="020B0604020202020204" pitchFamily="34" charset="0"/>
              <a:buChar char="•"/>
              <a:defRPr/>
            </a:pPr>
            <a:r>
              <a:rPr lang="ru-RU" sz="2000" b="1" kern="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чистый доход с 1 га: 2 250 – 814 = 1 436 руб/га</a:t>
            </a:r>
            <a:endParaRPr lang="ru-RU" sz="2000" b="1" kern="0" dirty="0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C:\Documents and Settings\user\Рабочий стол\презентация\АО ВЗП Южно-Алексеевский ф-ал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86" y="1296567"/>
            <a:ext cx="4662290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C:\Users\User\Desktop\Рисунок1.jp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47813"/>
            <a:ext cx="49545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5395913" y="5508625"/>
            <a:ext cx="45624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700" b="1"/>
              <a:t>Культура:  Озимая рожь.</a:t>
            </a:r>
          </a:p>
          <a:p>
            <a:r>
              <a:rPr lang="ru-RU" altLang="ru-RU" sz="1700"/>
              <a:t>Контрольный участок:  Урожайность 25,9 ц/га.</a:t>
            </a:r>
          </a:p>
          <a:p>
            <a:r>
              <a:rPr lang="ru-RU" altLang="ru-RU" sz="1700"/>
              <a:t>Опытный участок:</a:t>
            </a:r>
          </a:p>
          <a:p>
            <a:r>
              <a:rPr lang="ru-RU" altLang="ru-RU" sz="1700"/>
              <a:t>обработка по вегетации</a:t>
            </a:r>
          </a:p>
          <a:p>
            <a:r>
              <a:rPr lang="ru-RU" altLang="ru-RU" sz="1700"/>
              <a:t>Урожайность 29,4 ц/га.</a:t>
            </a:r>
          </a:p>
          <a:p>
            <a:r>
              <a:rPr lang="ru-RU" altLang="ru-RU" sz="1700" b="1">
                <a:solidFill>
                  <a:srgbClr val="C00000"/>
                </a:solidFill>
              </a:rPr>
              <a:t>Прибавка урожайности: 3,5 ц/га.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222127" y="178120"/>
            <a:ext cx="10030867" cy="1082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149" tIns="50571" rIns="101149" bIns="50571" anchor="ctr"/>
          <a:lstStyle>
            <a:lvl1pPr marL="374650" indent="-374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17563" indent="-3111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60475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713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8538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81255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86931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92608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98294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009086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применения микробиологических удобрений </a:t>
            </a:r>
            <a:endParaRPr lang="ru-RU" altLang="ru-RU" sz="19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r" defTabSz="1009086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9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Азотовит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altLang="ru-RU" sz="19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Фосфатовит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совместно с химическими препаратами </a:t>
            </a:r>
          </a:p>
          <a:p>
            <a:pPr marL="0" indent="0" algn="r" defTabSz="1009086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АО ВЗП «Алексеевский филиал» </a:t>
            </a:r>
            <a:r>
              <a:rPr lang="ru-RU" altLang="ru-RU" sz="19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с.Ромодан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Алексеевского района РТ</a:t>
            </a:r>
            <a:endParaRPr lang="ru-RU" sz="1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134938"/>
            <a:ext cx="17986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User\Desktop\Рисунок2.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2332038"/>
            <a:ext cx="3941763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6024563" y="6156325"/>
            <a:ext cx="430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600" b="1">
                <a:ea typeface="Calibri" pitchFamily="34" charset="0"/>
                <a:cs typeface="Times New Roman" pitchFamily="18" charset="0"/>
              </a:rPr>
              <a:t>Культура: Ячмень</a:t>
            </a:r>
          </a:p>
          <a:p>
            <a:pPr algn="r"/>
            <a:r>
              <a:rPr lang="ru-RU" altLang="ru-RU" sz="1600">
                <a:ea typeface="Calibri" pitchFamily="34" charset="0"/>
                <a:cs typeface="Times New Roman" pitchFamily="18" charset="0"/>
              </a:rPr>
              <a:t>Контрольный участок урожайность 38 ц/га.</a:t>
            </a:r>
          </a:p>
          <a:p>
            <a:pPr algn="r"/>
            <a:r>
              <a:rPr lang="ru-RU" altLang="ru-RU" sz="1600">
                <a:ea typeface="Calibri" pitchFamily="34" charset="0"/>
                <a:cs typeface="Times New Roman" pitchFamily="18" charset="0"/>
              </a:rPr>
              <a:t>Опытный участок:</a:t>
            </a:r>
          </a:p>
          <a:p>
            <a:pPr algn="r"/>
            <a:r>
              <a:rPr lang="ru-RU" altLang="ru-RU" sz="1600">
                <a:ea typeface="Calibri" pitchFamily="34" charset="0"/>
                <a:cs typeface="Times New Roman" pitchFamily="18" charset="0"/>
              </a:rPr>
              <a:t>обработка по вегетации урожайность 46 ц/га.</a:t>
            </a:r>
          </a:p>
          <a:p>
            <a:pPr algn="r"/>
            <a:r>
              <a:rPr lang="ru-RU" altLang="ru-RU" sz="16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Прибавка урожайности: 8 ц/га</a:t>
            </a:r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107950" y="6156325"/>
            <a:ext cx="5219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ea typeface="Calibri" pitchFamily="34" charset="0"/>
                <a:cs typeface="Times New Roman" pitchFamily="18" charset="0"/>
              </a:rPr>
              <a:t>Культура: Яровая пшеница</a:t>
            </a:r>
          </a:p>
          <a:p>
            <a:r>
              <a:rPr lang="ru-RU" altLang="ru-RU" sz="1600">
                <a:ea typeface="Calibri" pitchFamily="34" charset="0"/>
                <a:cs typeface="Times New Roman" pitchFamily="18" charset="0"/>
              </a:rPr>
              <a:t>Контрольный участок: урожайность 36 ц/га.</a:t>
            </a:r>
          </a:p>
          <a:p>
            <a:r>
              <a:rPr lang="ru-RU" altLang="ru-RU" sz="1600">
                <a:ea typeface="Calibri" pitchFamily="34" charset="0"/>
                <a:cs typeface="Times New Roman" pitchFamily="18" charset="0"/>
              </a:rPr>
              <a:t>Опытный участок:</a:t>
            </a:r>
          </a:p>
          <a:p>
            <a:r>
              <a:rPr lang="ru-RU" altLang="ru-RU" sz="1600">
                <a:ea typeface="Calibri" pitchFamily="34" charset="0"/>
                <a:cs typeface="Times New Roman" pitchFamily="18" charset="0"/>
              </a:rPr>
              <a:t>обработка по вегетации урожайность 43 ц/га.</a:t>
            </a:r>
          </a:p>
          <a:p>
            <a:r>
              <a:rPr lang="ru-RU" altLang="ru-RU" sz="16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Прибавка урожайности: 7 ц/га.</a:t>
            </a:r>
          </a:p>
        </p:txBody>
      </p:sp>
      <p:pic>
        <p:nvPicPr>
          <p:cNvPr id="9221" name="Picture 10" descr="C:\Users\User\Desktop\Page_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75" y="1247775"/>
            <a:ext cx="34099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C:\Users\User\Desktop\Page_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277938"/>
            <a:ext cx="32559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3"/>
          <p:cNvSpPr txBox="1">
            <a:spLocks/>
          </p:cNvSpPr>
          <p:nvPr/>
        </p:nvSpPr>
        <p:spPr bwMode="auto">
          <a:xfrm>
            <a:off x="222522" y="103783"/>
            <a:ext cx="10030867" cy="1089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149" tIns="50571" rIns="101149" bIns="50571" anchor="ctr"/>
          <a:lstStyle>
            <a:lvl1pPr marL="374650" indent="-374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17563" indent="-3111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60475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713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8538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81255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86931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92608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98294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009086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применения микробиологических удобрений </a:t>
            </a:r>
            <a:endParaRPr lang="ru-RU" altLang="ru-RU" sz="19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r" defTabSz="1009086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9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Азотовит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altLang="ru-RU" sz="19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Фосфатовит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совместно с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химическими препаратами </a:t>
            </a:r>
            <a:endParaRPr lang="ru-RU" altLang="ru-RU" sz="19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r" defTabSz="1009086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ООО АФ «Родные края – </a:t>
            </a:r>
            <a:r>
              <a:rPr lang="ru-RU" altLang="ru-RU" sz="19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Туган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як» </a:t>
            </a:r>
            <a:r>
              <a:rPr lang="ru-RU" altLang="ru-RU" sz="19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с.Нижний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Табын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Муслюмовского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района РТ.</a:t>
            </a:r>
            <a:endParaRPr lang="ru-RU" sz="1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4" descr="C:\Documents and Settings\user\Рабочий стол\agro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13"/>
            <a:ext cx="17970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 txBox="1">
            <a:spLocks/>
          </p:cNvSpPr>
          <p:nvPr/>
        </p:nvSpPr>
        <p:spPr bwMode="auto">
          <a:xfrm>
            <a:off x="230188" y="180231"/>
            <a:ext cx="10030867" cy="1224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149" tIns="50571" rIns="101149" bIns="50571" anchor="ctr"/>
          <a:lstStyle>
            <a:lvl1pPr marL="374650" indent="-374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17563" indent="-3111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60475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713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8538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81255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86931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92608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98294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009086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применения микробиологических удобрений </a:t>
            </a:r>
          </a:p>
          <a:p>
            <a:pPr marL="0" indent="0" algn="r" defTabSz="1009086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Азотовит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Фосфатовит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с химическими препаратами </a:t>
            </a:r>
          </a:p>
          <a:p>
            <a:pPr marL="0" indent="0" algn="r" defTabSz="1009086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ООО «САБА», Сабинский район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4" descr="C:\Documents and Settings\user\Рабочий стол\agr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96875"/>
            <a:ext cx="17970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C:\Documents and Settings\user\Рабочий стол\презентация\ООО Саба отд Евлаштау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" y="1595438"/>
            <a:ext cx="417671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1"/>
          <p:cNvSpPr>
            <a:spLocks noChangeArrowheads="1"/>
          </p:cNvSpPr>
          <p:nvPr/>
        </p:nvSpPr>
        <p:spPr bwMode="auto">
          <a:xfrm>
            <a:off x="8245475" y="5154613"/>
            <a:ext cx="2087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5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Опытный участок №2: двукратная обработка урожайность 43,4 ц/га</a:t>
            </a:r>
            <a:r>
              <a:rPr lang="ru-RU" altLang="ru-RU" sz="16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248" name="Прямоугольник 1"/>
          <p:cNvSpPr>
            <a:spLocks noChangeArrowheads="1"/>
          </p:cNvSpPr>
          <p:nvPr/>
        </p:nvSpPr>
        <p:spPr bwMode="auto">
          <a:xfrm>
            <a:off x="4330700" y="5154613"/>
            <a:ext cx="19415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5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Контрольный участок</a:t>
            </a:r>
          </a:p>
          <a:p>
            <a:pPr algn="ctr"/>
            <a:r>
              <a:rPr lang="ru-RU" altLang="ru-RU" sz="15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Урожайность </a:t>
            </a:r>
          </a:p>
          <a:p>
            <a:pPr algn="ctr"/>
            <a:r>
              <a:rPr lang="ru-RU" altLang="ru-RU" sz="15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37,6 ц/га.</a:t>
            </a:r>
          </a:p>
        </p:txBody>
      </p:sp>
      <p:pic>
        <p:nvPicPr>
          <p:cNvPr id="10249" name="Picture 9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2052638"/>
            <a:ext cx="58324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2"/>
          <p:cNvSpPr>
            <a:spLocks noChangeArrowheads="1"/>
          </p:cNvSpPr>
          <p:nvPr/>
        </p:nvSpPr>
        <p:spPr bwMode="auto">
          <a:xfrm>
            <a:off x="6916738" y="1620838"/>
            <a:ext cx="1938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Культура: ячмень</a:t>
            </a:r>
          </a:p>
        </p:txBody>
      </p:sp>
      <p:sp>
        <p:nvSpPr>
          <p:cNvPr id="10251" name="Прямоугольник 3"/>
          <p:cNvSpPr>
            <a:spLocks noChangeArrowheads="1"/>
          </p:cNvSpPr>
          <p:nvPr/>
        </p:nvSpPr>
        <p:spPr bwMode="auto">
          <a:xfrm>
            <a:off x="6186488" y="5146675"/>
            <a:ext cx="208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Опытный участок №1: </a:t>
            </a:r>
          </a:p>
          <a:p>
            <a:r>
              <a:rPr lang="ru-RU" altLang="ru-RU" sz="15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Протравливание семян </a:t>
            </a:r>
          </a:p>
          <a:p>
            <a:r>
              <a:rPr lang="ru-RU" altLang="ru-RU" sz="15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урожайность 40,8 ц/га</a:t>
            </a:r>
          </a:p>
        </p:txBody>
      </p:sp>
      <p:sp>
        <p:nvSpPr>
          <p:cNvPr id="10252" name="Прямоугольник 4"/>
          <p:cNvSpPr>
            <a:spLocks noChangeArrowheads="1"/>
          </p:cNvSpPr>
          <p:nvPr/>
        </p:nvSpPr>
        <p:spPr bwMode="auto">
          <a:xfrm>
            <a:off x="4851400" y="6516688"/>
            <a:ext cx="475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Опытный участок №1     Опытный участок №2                                                              3,2 ц/г                                  5,8 ц/га</a:t>
            </a:r>
          </a:p>
        </p:txBody>
      </p:sp>
      <p:sp>
        <p:nvSpPr>
          <p:cNvPr id="10253" name="Прямоугольник 6"/>
          <p:cNvSpPr>
            <a:spLocks noChangeArrowheads="1"/>
          </p:cNvSpPr>
          <p:nvPr/>
        </p:nvSpPr>
        <p:spPr bwMode="auto">
          <a:xfrm>
            <a:off x="6076950" y="6148388"/>
            <a:ext cx="2536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Прибавка урожайности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:\Documents and Settings\user\Рабочий стол\презентация\АПК Заволжье (яр пшен)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316038"/>
            <a:ext cx="4049713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3"/>
          <p:cNvSpPr txBox="1">
            <a:spLocks/>
          </p:cNvSpPr>
          <p:nvPr/>
        </p:nvSpPr>
        <p:spPr bwMode="auto">
          <a:xfrm>
            <a:off x="222128" y="158315"/>
            <a:ext cx="10030867" cy="10300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149" tIns="50571" rIns="101149" bIns="50571" anchor="ctr"/>
          <a:lstStyle>
            <a:lvl1pPr marL="374650" indent="-374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17563" indent="-3111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60475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713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8538" indent="-247650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81255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86931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92608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98294" indent="-252830" algn="l" defTabSz="1011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009086">
              <a:buFont typeface="Arial" charset="0"/>
              <a:buNone/>
              <a:defRPr/>
            </a:pP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применения микробиологических удобрений </a:t>
            </a:r>
            <a:endParaRPr lang="ru-RU" altLang="ru-RU" sz="19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r" defTabSz="1009086">
              <a:buFont typeface="Arial" charset="0"/>
              <a:buNone/>
              <a:defRPr/>
            </a:pPr>
            <a:r>
              <a:rPr lang="ru-RU" altLang="ru-RU" sz="19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Азотовит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altLang="ru-RU" sz="19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Фосфатовит совместно </a:t>
            </a:r>
            <a:r>
              <a:rPr lang="ru-RU" altLang="ru-RU" sz="1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химическими препаратами </a:t>
            </a:r>
            <a:endParaRPr lang="ru-RU" altLang="ru-RU" sz="19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r" defTabSz="1009086">
              <a:buFont typeface="Arial" charset="0"/>
              <a:buNone/>
              <a:defRPr/>
            </a:pP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ООО 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АПК «Заволжье» </a:t>
            </a:r>
            <a:r>
              <a:rPr lang="ru-RU" altLang="ru-RU" sz="19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с.Коргуза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altLang="ru-RU" sz="19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Верхнеуслонского</a:t>
            </a:r>
            <a:r>
              <a:rPr lang="ru-RU" alt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района РТ.</a:t>
            </a:r>
            <a:endParaRPr lang="ru-RU" sz="1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4" descr="C:\Documents and Settings\user\Рабочий стол\agro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513"/>
            <a:ext cx="1797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1"/>
          <p:cNvSpPr>
            <a:spLocks noChangeArrowheads="1"/>
          </p:cNvSpPr>
          <p:nvPr/>
        </p:nvSpPr>
        <p:spPr bwMode="auto">
          <a:xfrm>
            <a:off x="165100" y="6729413"/>
            <a:ext cx="10145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Культура: Яровая пшеница</a:t>
            </a:r>
          </a:p>
          <a:p>
            <a:pPr algn="ctr"/>
            <a:r>
              <a:rPr lang="ru-RU" altLang="ru-RU" sz="16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Контрольный участок: урожайность 29,1 ц/га. Опытный участок: двукратная обработка урожайность 34,4 ц/га.</a:t>
            </a:r>
          </a:p>
          <a:p>
            <a:pPr algn="ctr"/>
            <a:r>
              <a:rPr lang="ru-RU" altLang="ru-RU" sz="16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Прибавка урожайности 5,3 ц/га</a:t>
            </a:r>
            <a:endParaRPr lang="ru-RU" altLang="ru-RU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2" name="Picture 10" descr="C:\Users\User\Desktop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1316038"/>
            <a:ext cx="446563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 descr="C:\Users\User\Desktop\Рисуно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363" y="3924300"/>
            <a:ext cx="44640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7228</TotalTime>
  <Words>1018</Words>
  <Application>Microsoft Office PowerPoint</Application>
  <PresentationFormat>Произвольный</PresentationFormat>
  <Paragraphs>302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Times New Roman</vt:lpstr>
      <vt:lpstr>Wingdings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Результаты применения микробиологических удобрений на разных с/х культурах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урожая в экстремальных погодных условиях с применением интегрированной системы защиты и питание растений.</dc:title>
  <dc:creator>user</dc:creator>
  <cp:lastModifiedBy>Irek</cp:lastModifiedBy>
  <cp:revision>607</cp:revision>
  <cp:lastPrinted>2017-01-18T06:20:07Z</cp:lastPrinted>
  <dcterms:created xsi:type="dcterms:W3CDTF">2012-09-01T11:06:57Z</dcterms:created>
  <dcterms:modified xsi:type="dcterms:W3CDTF">2018-04-12T06:01:21Z</dcterms:modified>
</cp:coreProperties>
</file>